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52"/>
  </p:notesMasterIdLst>
  <p:handoutMasterIdLst>
    <p:handoutMasterId r:id="rId53"/>
  </p:handoutMasterIdLst>
  <p:sldIdLst>
    <p:sldId id="2727" r:id="rId2"/>
    <p:sldId id="3091" r:id="rId3"/>
    <p:sldId id="2767" r:id="rId4"/>
    <p:sldId id="2771" r:id="rId5"/>
    <p:sldId id="2777" r:id="rId6"/>
    <p:sldId id="2769" r:id="rId7"/>
    <p:sldId id="2776" r:id="rId8"/>
    <p:sldId id="2524" r:id="rId9"/>
    <p:sldId id="2772" r:id="rId10"/>
    <p:sldId id="2606" r:id="rId11"/>
    <p:sldId id="2610" r:id="rId12"/>
    <p:sldId id="2611" r:id="rId13"/>
    <p:sldId id="2773" r:id="rId14"/>
    <p:sldId id="2774" r:id="rId15"/>
    <p:sldId id="2779" r:id="rId16"/>
    <p:sldId id="2664" r:id="rId17"/>
    <p:sldId id="2847" r:id="rId18"/>
    <p:sldId id="2849" r:id="rId19"/>
    <p:sldId id="2843" r:id="rId20"/>
    <p:sldId id="2854" r:id="rId21"/>
    <p:sldId id="2855" r:id="rId22"/>
    <p:sldId id="2871" r:id="rId23"/>
    <p:sldId id="2856" r:id="rId24"/>
    <p:sldId id="2845" r:id="rId25"/>
    <p:sldId id="2850" r:id="rId26"/>
    <p:sldId id="2852" r:id="rId27"/>
    <p:sldId id="2875" r:id="rId28"/>
    <p:sldId id="2859" r:id="rId29"/>
    <p:sldId id="2587" r:id="rId30"/>
    <p:sldId id="2718" r:id="rId31"/>
    <p:sldId id="1965" r:id="rId32"/>
    <p:sldId id="2746" r:id="rId33"/>
    <p:sldId id="1967" r:id="rId34"/>
    <p:sldId id="2023" r:id="rId35"/>
    <p:sldId id="2411" r:id="rId36"/>
    <p:sldId id="2689" r:id="rId37"/>
    <p:sldId id="2878" r:id="rId38"/>
    <p:sldId id="2048" r:id="rId39"/>
    <p:sldId id="2786" r:id="rId40"/>
    <p:sldId id="2919" r:id="rId41"/>
    <p:sldId id="2888" r:id="rId42"/>
    <p:sldId id="2788" r:id="rId43"/>
    <p:sldId id="2602" r:id="rId44"/>
    <p:sldId id="2915" r:id="rId45"/>
    <p:sldId id="2989" r:id="rId46"/>
    <p:sldId id="2870" r:id="rId47"/>
    <p:sldId id="2054" r:id="rId48"/>
    <p:sldId id="2882" r:id="rId49"/>
    <p:sldId id="2916" r:id="rId50"/>
    <p:sldId id="29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95B"/>
    <a:srgbClr val="FF648F"/>
    <a:srgbClr val="F37440"/>
    <a:srgbClr val="F3753F"/>
    <a:srgbClr val="F3E9D5"/>
    <a:srgbClr val="738260"/>
    <a:srgbClr val="788965"/>
    <a:srgbClr val="D0D0D0"/>
    <a:srgbClr val="D3D3D3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7532"/>
  </p:normalViewPr>
  <p:slideViewPr>
    <p:cSldViewPr snapToGrid="0" snapToObjects="1">
      <p:cViewPr varScale="1">
        <p:scale>
          <a:sx n="125" d="100"/>
          <a:sy n="125" d="100"/>
        </p:scale>
        <p:origin x="2288" y="17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3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500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5/7/24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3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5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alking Arizona: February 2018">
            <a:extLst>
              <a:ext uri="{FF2B5EF4-FFF2-40B4-BE49-F238E27FC236}">
                <a16:creationId xmlns:a16="http://schemas.microsoft.com/office/drawing/2014/main" id="{EE95779C-0466-252E-57EA-C9593108CF9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tx1">
                    <a:lumMod val="50000"/>
                  </a:schemeClr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tx1">
                    <a:lumMod val="50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0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9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1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8" r:id="rId2"/>
    <p:sldLayoutId id="2147483769" r:id="rId3"/>
    <p:sldLayoutId id="2147483774" r:id="rId4"/>
    <p:sldLayoutId id="2147483794" r:id="rId5"/>
    <p:sldLayoutId id="2147483778" r:id="rId6"/>
    <p:sldLayoutId id="2147483799" r:id="rId7"/>
    <p:sldLayoutId id="2147483800" r:id="rId8"/>
    <p:sldLayoutId id="214748380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3497DF9-C4DB-FD9B-579F-F57544787613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5CA933-6659-DB1B-58D4-6C967621FD01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28254-9A0D-0FCB-9486-F59C1E8AD825}"/>
              </a:ext>
            </a:extLst>
          </p:cNvPr>
          <p:cNvSpPr txBox="1">
            <a:spLocks/>
          </p:cNvSpPr>
          <p:nvPr/>
        </p:nvSpPr>
        <p:spPr>
          <a:xfrm>
            <a:off x="5319206" y="1492341"/>
            <a:ext cx="1914714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- 11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A5DF4B8-3B21-471C-AB4D-656E238C2999}"/>
              </a:ext>
            </a:extLst>
          </p:cNvPr>
          <p:cNvSpPr txBox="1">
            <a:spLocks/>
          </p:cNvSpPr>
          <p:nvPr/>
        </p:nvSpPr>
        <p:spPr>
          <a:xfrm>
            <a:off x="2323113" y="799377"/>
            <a:ext cx="7522623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0D7BEAD-585D-AF13-F52C-2E855CB10A6F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333167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Version 2.01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BD8C920-025A-C1BE-B9C9-7D053757E3EA}"/>
              </a:ext>
            </a:extLst>
          </p:cNvPr>
          <p:cNvSpPr txBox="1">
            <a:spLocks/>
          </p:cNvSpPr>
          <p:nvPr/>
        </p:nvSpPr>
        <p:spPr>
          <a:xfrm>
            <a:off x="10452873" y="6312861"/>
            <a:ext cx="1739127" cy="439035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anchor="ctr"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Cray XMP-1982</a:t>
            </a:r>
          </a:p>
        </p:txBody>
      </p:sp>
    </p:spTree>
    <p:extLst>
      <p:ext uri="{BB962C8B-B14F-4D97-AF65-F5344CB8AC3E}">
        <p14:creationId xmlns:p14="http://schemas.microsoft.com/office/powerpoint/2010/main" val="416175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6F1E-2616-924B-869D-66F8E04A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318823" cy="522096"/>
          </a:xfrm>
        </p:spPr>
        <p:txBody>
          <a:bodyPr/>
          <a:lstStyle/>
          <a:p>
            <a:r>
              <a:rPr lang="en-US" dirty="0"/>
              <a:t>Hash Table With Collision Chaining (multiple linked lists)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16C9-38F7-FB7C-7067-C3517BAC76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011" y="3380714"/>
            <a:ext cx="11387912" cy="32327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altLang="en-US" sz="2000" dirty="0"/>
              <a:t>Calculate index </a:t>
            </a:r>
            <a:r>
              <a:rPr lang="en-US" alt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hash(</a:t>
            </a:r>
            <a:r>
              <a:rPr lang="en-US" altLang="en-US" sz="20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alt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 TABLESIZE</a:t>
            </a:r>
          </a:p>
          <a:p>
            <a:pPr marL="354012" indent="-3429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000" dirty="0"/>
              <a:t>Go to array element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/>
              <a:t>, i.e.,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T+i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dirty="0"/>
              <a:t>that contains the head pointer for collision chain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0070C0"/>
                </a:solidFill>
              </a:rPr>
              <a:t>Walk the linked list for element</a:t>
            </a:r>
            <a:r>
              <a:rPr lang="en-US" altLang="en-US" sz="2000" dirty="0"/>
              <a:t>, add element, remove element, etc. from the linked list</a:t>
            </a:r>
          </a:p>
          <a:p>
            <a:pPr marL="354012" indent="-342900">
              <a:buFont typeface="+mj-lt"/>
              <a:buAutoNum type="arabicPeriod"/>
            </a:pPr>
            <a:r>
              <a:rPr lang="en-US" altLang="en-US" sz="2000" dirty="0">
                <a:solidFill>
                  <a:srgbClr val="2C895B"/>
                </a:solidFill>
              </a:rPr>
              <a:t>New items added </a:t>
            </a:r>
            <a:r>
              <a:rPr lang="en-US" altLang="en-US" sz="2000" dirty="0"/>
              <a:t>to the hash table are typically added </a:t>
            </a:r>
            <a:r>
              <a:rPr lang="en-US" altLang="en-US" sz="2000" dirty="0">
                <a:solidFill>
                  <a:srgbClr val="2C895B"/>
                </a:solidFill>
              </a:rPr>
              <a:t>at the front </a:t>
            </a:r>
            <a:r>
              <a:rPr lang="en-US" altLang="en-US" sz="2000" dirty="0">
                <a:solidFill>
                  <a:schemeClr val="tx2"/>
                </a:solidFill>
              </a:rPr>
              <a:t>or </a:t>
            </a:r>
            <a:r>
              <a:rPr lang="en-US" altLang="en-US" sz="2000" dirty="0">
                <a:solidFill>
                  <a:srgbClr val="0070C0"/>
                </a:solidFill>
              </a:rPr>
              <a:t>at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</a:rPr>
              <a:t>the end </a:t>
            </a:r>
            <a:r>
              <a:rPr lang="en-US" altLang="en-US" sz="2000" dirty="0"/>
              <a:t>of the </a:t>
            </a:r>
            <a:r>
              <a:rPr lang="en-US" altLang="en-US" sz="2000" i="1" dirty="0">
                <a:solidFill>
                  <a:srgbClr val="F37440"/>
                </a:solidFill>
              </a:rPr>
              <a:t>collision chain </a:t>
            </a:r>
            <a:r>
              <a:rPr lang="en-US" altLang="en-US" sz="2000" dirty="0"/>
              <a:t>linked list </a:t>
            </a:r>
            <a:r>
              <a:rPr lang="en-US" altLang="en-US" sz="2000" i="1" dirty="0">
                <a:solidFill>
                  <a:srgbClr val="2C895B"/>
                </a:solidFill>
              </a:rPr>
              <a:t>(when multiple keys hash to same </a:t>
            </a:r>
            <a:r>
              <a:rPr lang="en-US" altLang="en-US" sz="2000" i="1" dirty="0">
                <a:solidFill>
                  <a:srgbClr val="F37440"/>
                </a:solidFill>
              </a:rPr>
              <a:t>index</a:t>
            </a:r>
            <a:r>
              <a:rPr lang="en-US" altLang="en-US" sz="2000" i="1" dirty="0">
                <a:solidFill>
                  <a:srgbClr val="2C895B"/>
                </a:solidFill>
              </a:rPr>
              <a:t> .. they </a:t>
            </a:r>
            <a:r>
              <a:rPr lang="en-US" altLang="en-US" sz="2000" b="1" i="1" dirty="0">
                <a:solidFill>
                  <a:srgbClr val="2C895B"/>
                </a:solidFill>
              </a:rPr>
              <a:t>collide</a:t>
            </a:r>
            <a:r>
              <a:rPr lang="en-US" altLang="en-US" sz="2000" i="1" dirty="0">
                <a:solidFill>
                  <a:srgbClr val="2C895B"/>
                </a:solidFill>
              </a:rPr>
              <a:t>)</a:t>
            </a:r>
          </a:p>
          <a:p>
            <a:r>
              <a:rPr lang="en-US" altLang="en-US" sz="2000" b="1" dirty="0">
                <a:solidFill>
                  <a:srgbClr val="0070C0"/>
                </a:solidFill>
              </a:rPr>
              <a:t>Hash arrays </a:t>
            </a:r>
            <a:r>
              <a:rPr lang="en-US" altLang="en-US" sz="2000" dirty="0">
                <a:solidFill>
                  <a:srgbClr val="0070C0"/>
                </a:solidFill>
              </a:rPr>
              <a:t>need an </a:t>
            </a:r>
            <a:r>
              <a:rPr lang="en-US" altLang="en-US" sz="2000" b="1" dirty="0">
                <a:solidFill>
                  <a:srgbClr val="0070C0"/>
                </a:solidFill>
              </a:rPr>
              <a:t>index number to select a chain</a:t>
            </a:r>
            <a:r>
              <a:rPr lang="en-US" altLang="en-US" sz="2000" dirty="0"/>
              <a:t>, so if we have a </a:t>
            </a:r>
            <a:r>
              <a:rPr lang="en-US" altLang="en-US" sz="2000" dirty="0">
                <a:solidFill>
                  <a:srgbClr val="0070C0"/>
                </a:solidFill>
              </a:rPr>
              <a:t>string</a:t>
            </a:r>
            <a:r>
              <a:rPr lang="en-US" altLang="en-US" sz="2000" dirty="0"/>
              <a:t>, we must first </a:t>
            </a:r>
            <a:r>
              <a:rPr lang="en-US" altLang="en-US" sz="2000" dirty="0">
                <a:solidFill>
                  <a:srgbClr val="0070C0"/>
                </a:solidFill>
              </a:rPr>
              <a:t>convert to a number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EF267C11-A4B5-DE42-A9CD-7C6E52158489}"/>
              </a:ext>
            </a:extLst>
          </p:cNvPr>
          <p:cNvSpPr txBox="1">
            <a:spLocks noChangeArrowheads="1"/>
          </p:cNvSpPr>
          <p:nvPr/>
        </p:nvSpPr>
        <p:spPr>
          <a:xfrm>
            <a:off x="6131487" y="827372"/>
            <a:ext cx="5692757" cy="24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accent1"/>
                </a:solidFill>
              </a:rPr>
              <a:t>Make TABLESIZE </a:t>
            </a:r>
            <a:r>
              <a:rPr lang="en-US" altLang="en-US" sz="2000" b="1" i="1" dirty="0">
                <a:solidFill>
                  <a:schemeClr val="accent1"/>
                </a:solidFill>
              </a:rPr>
              <a:t>prime</a:t>
            </a:r>
            <a:r>
              <a:rPr lang="en-US" altLang="en-US" sz="2000" i="1" dirty="0">
                <a:solidFill>
                  <a:schemeClr val="accent1"/>
                </a:solidFill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</a:rPr>
              <a:t>as </a:t>
            </a:r>
            <a:r>
              <a:rPr lang="en-US" altLang="en-US" sz="2000" dirty="0">
                <a:solidFill>
                  <a:schemeClr val="accent2"/>
                </a:solidFill>
              </a:rPr>
              <a:t>keys are typically not randomly distributed, and have a </a:t>
            </a:r>
            <a:r>
              <a:rPr lang="en-US" altLang="en-US" sz="2000" i="1" dirty="0">
                <a:solidFill>
                  <a:schemeClr val="accent2"/>
                </a:solidFill>
              </a:rPr>
              <a:t>pattern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Mostly even, mostly multiples of 10, etc.</a:t>
            </a:r>
          </a:p>
          <a:p>
            <a:pPr lvl="1"/>
            <a:r>
              <a:rPr lang="en-US" altLang="en-US" sz="2000" dirty="0">
                <a:solidFill>
                  <a:schemeClr val="tx2"/>
                </a:solidFill>
              </a:rPr>
              <a:t>In general: mostly multiples of some k</a:t>
            </a:r>
          </a:p>
          <a:p>
            <a:r>
              <a:rPr lang="en-US" altLang="en-US" sz="2000" dirty="0">
                <a:solidFill>
                  <a:schemeClr val="tx2"/>
                </a:solidFill>
              </a:rPr>
              <a:t>If </a:t>
            </a:r>
            <a:r>
              <a:rPr lang="en-US" altLang="en-US" sz="2000" dirty="0">
                <a:solidFill>
                  <a:srgbClr val="2C895B"/>
                </a:solidFill>
              </a:rPr>
              <a:t>k is a factor </a:t>
            </a:r>
            <a:r>
              <a:rPr lang="en-US" altLang="en-US" sz="2000" dirty="0">
                <a:solidFill>
                  <a:schemeClr val="tx2"/>
                </a:solidFill>
              </a:rPr>
              <a:t>of TABLESIZE, then only (TABLESIZE/k) slots will ever be used!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19D06C-D6D9-7A4C-9878-7D02BC9EE6C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7CBE86-DE39-2E96-46AE-8F8A08C2E10C}"/>
              </a:ext>
            </a:extLst>
          </p:cNvPr>
          <p:cNvSpPr txBox="1"/>
          <p:nvPr/>
        </p:nvSpPr>
        <p:spPr>
          <a:xfrm>
            <a:off x="2313981" y="726255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642B7E8-BF84-4676-345C-B8AD22435A36}"/>
              </a:ext>
            </a:extLst>
          </p:cNvPr>
          <p:cNvSpPr txBox="1"/>
          <p:nvPr/>
        </p:nvSpPr>
        <p:spPr>
          <a:xfrm>
            <a:off x="2313981" y="1367309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FA9834-1DEE-B23E-27D8-AB24664F3A7C}"/>
              </a:ext>
            </a:extLst>
          </p:cNvPr>
          <p:cNvSpPr txBox="1"/>
          <p:nvPr/>
        </p:nvSpPr>
        <p:spPr>
          <a:xfrm>
            <a:off x="2313981" y="2013640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4CBCCC-78D1-1DC2-4794-A688EB829FD2}"/>
              </a:ext>
            </a:extLst>
          </p:cNvPr>
          <p:cNvSpPr txBox="1"/>
          <p:nvPr/>
        </p:nvSpPr>
        <p:spPr>
          <a:xfrm>
            <a:off x="1728990" y="2654694"/>
            <a:ext cx="1792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Hash Table T[3]</a:t>
            </a:r>
          </a:p>
          <a:p>
            <a:r>
              <a:rPr lang="en-US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DDB70-B9C4-6B9F-72AA-39A18F546310}"/>
              </a:ext>
            </a:extLst>
          </p:cNvPr>
          <p:cNvSpPr txBox="1"/>
          <p:nvPr/>
        </p:nvSpPr>
        <p:spPr>
          <a:xfrm>
            <a:off x="1728990" y="835411"/>
            <a:ext cx="564578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T+2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T+1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6C04D4-48BD-A3B2-5B7C-7CCD0CF0D70D}"/>
              </a:ext>
            </a:extLst>
          </p:cNvPr>
          <p:cNvGrpSpPr/>
          <p:nvPr/>
        </p:nvGrpSpPr>
        <p:grpSpPr>
          <a:xfrm>
            <a:off x="3005196" y="827372"/>
            <a:ext cx="1099687" cy="372039"/>
            <a:chOff x="6668065" y="4595428"/>
            <a:chExt cx="1099687" cy="37203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0EF7F68-92CC-7160-BD41-44D7B498D31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005323-C1E3-62FB-B8C3-6DD5C86C33B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C85563-BACC-3D82-573F-7B01580B7459}"/>
              </a:ext>
            </a:extLst>
          </p:cNvPr>
          <p:cNvGrpSpPr/>
          <p:nvPr/>
        </p:nvGrpSpPr>
        <p:grpSpPr>
          <a:xfrm>
            <a:off x="2962564" y="1495909"/>
            <a:ext cx="1099687" cy="372039"/>
            <a:chOff x="6668065" y="4595428"/>
            <a:chExt cx="1099687" cy="37203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E5A7C36-CAFE-FF51-37E7-D947DF7D6364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418C148-56A2-8A39-51AC-A8797EA4783F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84E480C-AE32-B076-381A-05D5D93287A5}"/>
              </a:ext>
            </a:extLst>
          </p:cNvPr>
          <p:cNvCxnSpPr>
            <a:cxnSpLocks/>
          </p:cNvCxnSpPr>
          <p:nvPr/>
        </p:nvCxnSpPr>
        <p:spPr bwMode="auto">
          <a:xfrm>
            <a:off x="2582115" y="107662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99C292-491D-C193-D294-654F442F09D8}"/>
              </a:ext>
            </a:extLst>
          </p:cNvPr>
          <p:cNvCxnSpPr>
            <a:cxnSpLocks/>
          </p:cNvCxnSpPr>
          <p:nvPr/>
        </p:nvCxnSpPr>
        <p:spPr bwMode="auto">
          <a:xfrm>
            <a:off x="2539483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8E9B37-98A2-7B6C-7D6B-E00B534B96EF}"/>
              </a:ext>
            </a:extLst>
          </p:cNvPr>
          <p:cNvGrpSpPr/>
          <p:nvPr/>
        </p:nvGrpSpPr>
        <p:grpSpPr>
          <a:xfrm>
            <a:off x="4354869" y="1495909"/>
            <a:ext cx="1099687" cy="372039"/>
            <a:chOff x="6668065" y="4595428"/>
            <a:chExt cx="1099687" cy="37203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F11FDC1-FAD2-A0B3-D943-DAF23CC39B88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F082407-2E78-ADDA-2CF7-8D867F725D4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5C8058A-801E-CE0B-F32C-58155D2F8CFF}"/>
              </a:ext>
            </a:extLst>
          </p:cNvPr>
          <p:cNvGrpSpPr/>
          <p:nvPr/>
        </p:nvGrpSpPr>
        <p:grpSpPr>
          <a:xfrm>
            <a:off x="2960470" y="2130785"/>
            <a:ext cx="1099687" cy="372039"/>
            <a:chOff x="6668065" y="4595428"/>
            <a:chExt cx="1099687" cy="37203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809DF9-81B0-4C99-343C-11287E758262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979C1E-DD3D-0E31-F279-B5C00019B8EE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6C353AD-4790-6017-A156-CCC5FAB30F6A}"/>
              </a:ext>
            </a:extLst>
          </p:cNvPr>
          <p:cNvGrpSpPr/>
          <p:nvPr/>
        </p:nvGrpSpPr>
        <p:grpSpPr>
          <a:xfrm>
            <a:off x="4329606" y="835411"/>
            <a:ext cx="1099687" cy="372039"/>
            <a:chOff x="6668065" y="4595428"/>
            <a:chExt cx="1099687" cy="37203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038271-C804-E265-5726-C7A5A850496B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017438-8BA2-83A1-F6E7-512854904769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C194AD8-4990-1284-B807-8934E1D71F1C}"/>
              </a:ext>
            </a:extLst>
          </p:cNvPr>
          <p:cNvGrpSpPr/>
          <p:nvPr/>
        </p:nvGrpSpPr>
        <p:grpSpPr>
          <a:xfrm>
            <a:off x="4345244" y="2163442"/>
            <a:ext cx="1099687" cy="372039"/>
            <a:chOff x="6668065" y="4595428"/>
            <a:chExt cx="1099687" cy="3720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CD87699-2754-B3EE-B0FA-A0937D20DBFC}"/>
                </a:ext>
              </a:extLst>
            </p:cNvPr>
            <p:cNvSpPr txBox="1"/>
            <p:nvPr/>
          </p:nvSpPr>
          <p:spPr>
            <a:xfrm>
              <a:off x="6668065" y="459542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144F9B-DF3D-AB2C-CF29-5161ED3156C4}"/>
                </a:ext>
              </a:extLst>
            </p:cNvPr>
            <p:cNvSpPr txBox="1"/>
            <p:nvPr/>
          </p:nvSpPr>
          <p:spPr>
            <a:xfrm>
              <a:off x="7401992" y="459813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76295EA-7C18-737E-CCE7-418E80391BC0}"/>
              </a:ext>
            </a:extLst>
          </p:cNvPr>
          <p:cNvCxnSpPr>
            <a:cxnSpLocks/>
          </p:cNvCxnSpPr>
          <p:nvPr/>
        </p:nvCxnSpPr>
        <p:spPr bwMode="auto">
          <a:xfrm>
            <a:off x="2561052" y="2358189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0ADBB7-A1C2-A042-9BE7-4D2F2670DFA5}"/>
              </a:ext>
            </a:extLst>
          </p:cNvPr>
          <p:cNvCxnSpPr>
            <a:cxnSpLocks/>
          </p:cNvCxnSpPr>
          <p:nvPr/>
        </p:nvCxnSpPr>
        <p:spPr bwMode="auto">
          <a:xfrm>
            <a:off x="3938068" y="101203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F3EF074-86E4-0CCF-DAEB-1465A3D98E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1700666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789138-5909-A2FB-2BFC-24817C63FA3C}"/>
              </a:ext>
            </a:extLst>
          </p:cNvPr>
          <p:cNvCxnSpPr>
            <a:cxnSpLocks/>
          </p:cNvCxnSpPr>
          <p:nvPr/>
        </p:nvCxnSpPr>
        <p:spPr bwMode="auto">
          <a:xfrm>
            <a:off x="3938067" y="2348108"/>
            <a:ext cx="423081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/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336AC4-1F99-DE6A-9064-7E9E8895F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827372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/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7EB9ADF-E0DE-3056-695F-C7550478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298" y="1512941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/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D200AB2-3CCE-DA45-9951-1390F609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89" y="2151824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4" grpId="0" build="p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C9E7-F212-5645-9697-6F7AEC50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2844"/>
          </a:xfrm>
        </p:spPr>
        <p:txBody>
          <a:bodyPr/>
          <a:lstStyle/>
          <a:p>
            <a:r>
              <a:rPr lang="en-US" dirty="0"/>
              <a:t>Simple 32-bit String Hash Function in C (djb2)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CF7A-F5EC-A648-BB9D-4BA912E6B55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7103" y="4647209"/>
            <a:ext cx="10316820" cy="166656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Many different algorithms for string hash function (Dan Berman's djb2 above)</a:t>
            </a:r>
          </a:p>
          <a:p>
            <a:pPr lvl="1"/>
            <a:r>
              <a:rPr lang="en-US" sz="2000" dirty="0">
                <a:solidFill>
                  <a:srgbClr val="F37440"/>
                </a:solidFill>
              </a:rPr>
              <a:t>&lt;&lt;</a:t>
            </a:r>
            <a:r>
              <a:rPr lang="en-US" sz="2000" dirty="0"/>
              <a:t> is the </a:t>
            </a:r>
            <a:r>
              <a:rPr lang="en-US" sz="2000" b="1" dirty="0">
                <a:solidFill>
                  <a:schemeClr val="accent5"/>
                </a:solidFill>
              </a:rPr>
              <a:t>left</a:t>
            </a:r>
            <a:r>
              <a:rPr lang="en-US" sz="2000" dirty="0"/>
              <a:t> bit shift operator (later in course)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Fast to compute</a:t>
            </a:r>
            <a:r>
              <a:rPr lang="en-US" sz="2000" dirty="0"/>
              <a:t>, has a reasonable key distribution for </a:t>
            </a:r>
            <a:r>
              <a:rPr lang="en-US" sz="2000" dirty="0">
                <a:solidFill>
                  <a:schemeClr val="accent1"/>
                </a:solidFill>
              </a:rPr>
              <a:t>short 8-bit ASCII strings </a:t>
            </a:r>
            <a:r>
              <a:rPr lang="en-US" sz="2000" dirty="0"/>
              <a:t>into </a:t>
            </a:r>
            <a:r>
              <a:rPr lang="en-US" sz="2000" dirty="0">
                <a:solidFill>
                  <a:schemeClr val="accent1"/>
                </a:solidFill>
              </a:rPr>
              <a:t>32-bit unsigned </a:t>
            </a:r>
            <a:r>
              <a:rPr lang="en-US" sz="2000" dirty="0" err="1">
                <a:solidFill>
                  <a:schemeClr val="accent1"/>
                </a:solidFill>
              </a:rPr>
              <a:t>ints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175499-B7CE-444B-8CBC-D3825C646FB1}"/>
              </a:ext>
            </a:extLst>
          </p:cNvPr>
          <p:cNvSpPr/>
          <p:nvPr/>
        </p:nvSpPr>
        <p:spPr bwMode="auto">
          <a:xfrm>
            <a:off x="488493" y="981905"/>
            <a:ext cx="7514224" cy="323343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hash(char *str)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= 0U;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uint32_t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((c =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(unsigned char)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*str++) != '\0’)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hash = c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6) + (hash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&lt;&lt;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16) - hash;</a:t>
            </a:r>
          </a:p>
          <a:p>
            <a:b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hash;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EBA795-3A25-ED4D-B1D4-C80B87EC227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BA0BA2-397B-F0A3-DDCE-AF2DB073A297}"/>
              </a:ext>
            </a:extLst>
          </p:cNvPr>
          <p:cNvGraphicFramePr>
            <a:graphicFrameLocks noGrp="1"/>
          </p:cNvGraphicFramePr>
          <p:nvPr/>
        </p:nvGraphicFramePr>
        <p:xfrm>
          <a:off x="8383300" y="2790649"/>
          <a:ext cx="318901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93">
                  <a:extLst>
                    <a:ext uri="{9D8B030D-6E8A-4147-A177-3AD203B41FA5}">
                      <a16:colId xmlns:a16="http://schemas.microsoft.com/office/drawing/2014/main" val="1107905401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292857183"/>
                    </a:ext>
                  </a:extLst>
                </a:gridCol>
                <a:gridCol w="629699">
                  <a:extLst>
                    <a:ext uri="{9D8B030D-6E8A-4147-A177-3AD203B41FA5}">
                      <a16:colId xmlns:a16="http://schemas.microsoft.com/office/drawing/2014/main" val="244935497"/>
                    </a:ext>
                  </a:extLst>
                </a:gridCol>
                <a:gridCol w="377287">
                  <a:extLst>
                    <a:ext uri="{9D8B030D-6E8A-4147-A177-3AD203B41FA5}">
                      <a16:colId xmlns:a16="http://schemas.microsoft.com/office/drawing/2014/main" val="3899760060"/>
                    </a:ext>
                  </a:extLst>
                </a:gridCol>
                <a:gridCol w="503493">
                  <a:extLst>
                    <a:ext uri="{9D8B030D-6E8A-4147-A177-3AD203B41FA5}">
                      <a16:colId xmlns:a16="http://schemas.microsoft.com/office/drawing/2014/main" val="1088231538"/>
                    </a:ext>
                  </a:extLst>
                </a:gridCol>
                <a:gridCol w="671546">
                  <a:extLst>
                    <a:ext uri="{9D8B030D-6E8A-4147-A177-3AD203B41FA5}">
                      <a16:colId xmlns:a16="http://schemas.microsoft.com/office/drawing/2014/main" val="4054502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7655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30333D1-71DD-EF32-073F-1D524BB829CB}"/>
              </a:ext>
            </a:extLst>
          </p:cNvPr>
          <p:cNvGrpSpPr/>
          <p:nvPr/>
        </p:nvGrpSpPr>
        <p:grpSpPr>
          <a:xfrm>
            <a:off x="8187816" y="3161489"/>
            <a:ext cx="731520" cy="876817"/>
            <a:chOff x="511627" y="3633260"/>
            <a:chExt cx="731520" cy="8768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71BCF7-F19C-3B76-8836-DC306855D96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BF4834-DDCC-8D38-3111-B84217AFB1F6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24F027-C188-DA2C-E4D3-31A6DDC886C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919BC-71D3-5174-E6A2-DC8F2801C949}"/>
              </a:ext>
            </a:extLst>
          </p:cNvPr>
          <p:cNvGrpSpPr/>
          <p:nvPr/>
        </p:nvGrpSpPr>
        <p:grpSpPr>
          <a:xfrm>
            <a:off x="8748185" y="3161489"/>
            <a:ext cx="731520" cy="876817"/>
            <a:chOff x="511627" y="3633260"/>
            <a:chExt cx="731520" cy="8768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FEB36-F9FA-C6D4-2062-3333B814A56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A94F31-340C-AFC0-8B60-7363D211C99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B8048-FF0B-0407-16F7-A4E05E9CB1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0DB1A2-464B-B80A-6ADC-7C9FF1B6B747}"/>
              </a:ext>
            </a:extLst>
          </p:cNvPr>
          <p:cNvGrpSpPr/>
          <p:nvPr/>
        </p:nvGrpSpPr>
        <p:grpSpPr>
          <a:xfrm>
            <a:off x="9351702" y="3161489"/>
            <a:ext cx="731520" cy="876817"/>
            <a:chOff x="511627" y="3633260"/>
            <a:chExt cx="731520" cy="8768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0AF7C9-5E36-0014-76AA-696876D3FF4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9B221-BDA0-3C5D-5769-CD170374406B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F2E7D1-B2F5-C963-E07E-D433F75BC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E0F082-8ADE-4267-B290-563180F15ED4}"/>
              </a:ext>
            </a:extLst>
          </p:cNvPr>
          <p:cNvGrpSpPr/>
          <p:nvPr/>
        </p:nvGrpSpPr>
        <p:grpSpPr>
          <a:xfrm>
            <a:off x="9835620" y="3161489"/>
            <a:ext cx="731520" cy="876817"/>
            <a:chOff x="511627" y="3633260"/>
            <a:chExt cx="731520" cy="8768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F2BE7E-9544-5945-C9BA-16C131CFFEAC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28025-FD32-D4C6-98BA-11C5BB8B8E77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77E1C6-332D-E7BD-78EA-6F03B501CA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FF6767-A454-D4AD-A17B-08EEE3023FD1}"/>
              </a:ext>
            </a:extLst>
          </p:cNvPr>
          <p:cNvGrpSpPr/>
          <p:nvPr/>
        </p:nvGrpSpPr>
        <p:grpSpPr>
          <a:xfrm>
            <a:off x="10290922" y="3161489"/>
            <a:ext cx="731520" cy="876817"/>
            <a:chOff x="511627" y="3633260"/>
            <a:chExt cx="731520" cy="8768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30D67E-A9DD-3B00-2CF3-AB2F9DEA0C4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423CA-ABC3-8562-17A5-969714CA228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206B34-2EC2-34F1-B1FC-FC71192744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5A7D5A-EE34-D429-CB50-45DEBBB3DFA9}"/>
              </a:ext>
            </a:extLst>
          </p:cNvPr>
          <p:cNvGrpSpPr/>
          <p:nvPr/>
        </p:nvGrpSpPr>
        <p:grpSpPr>
          <a:xfrm>
            <a:off x="10879017" y="3161489"/>
            <a:ext cx="731520" cy="876817"/>
            <a:chOff x="511627" y="3633260"/>
            <a:chExt cx="731520" cy="87681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697423-B756-E60A-75E5-4983F0D49E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B2E92E-5DF3-6EBD-2226-16FBFC74E93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24C8A36-8190-A3A7-92D3-460A509A9A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C4F0FE0-F033-6BD9-8B99-AAEDE6C314A6}"/>
              </a:ext>
            </a:extLst>
          </p:cNvPr>
          <p:cNvGraphicFramePr>
            <a:graphicFrameLocks noGrp="1"/>
          </p:cNvGraphicFramePr>
          <p:nvPr/>
        </p:nvGraphicFramePr>
        <p:xfrm>
          <a:off x="8281093" y="1083849"/>
          <a:ext cx="3395058" cy="133392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93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881">
                  <a:extLst>
                    <a:ext uri="{9D8B030D-6E8A-4147-A177-3AD203B41FA5}">
                      <a16:colId xmlns:a16="http://schemas.microsoft.com/office/drawing/2014/main" val="2506892054"/>
                    </a:ext>
                  </a:extLst>
                </a:gridCol>
              </a:tblGrid>
              <a:tr h="8462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Unsigned Data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Exact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107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uint32_t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32 bits (4 bytes)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39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the Hash Table (collision chain head pointers)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585452" y="1442330"/>
            <a:ext cx="8663651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0989893" cy="497771"/>
          </a:xfrm>
        </p:spPr>
        <p:txBody>
          <a:bodyPr/>
          <a:lstStyle/>
          <a:p>
            <a:r>
              <a:rPr lang="en-US" dirty="0"/>
              <a:t>Inserting Nodes into the Hash Table (at the end)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29237" y="617770"/>
            <a:ext cx="8287244" cy="514660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unit32_t index;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("Pat")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(1933, "Pat",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("Sally")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"Sally",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("Zoe") % TBSZ;</a:t>
            </a:r>
            <a:endParaRPr lang="en-US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(2022, "Zoe", *(tab + index)))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*(tab + index)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8154125" y="2580180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A0943-A0A3-A144-21C1-D27B96D11289}"/>
              </a:ext>
            </a:extLst>
          </p:cNvPr>
          <p:cNvSpPr txBox="1"/>
          <p:nvPr/>
        </p:nvSpPr>
        <p:spPr>
          <a:xfrm>
            <a:off x="8947867" y="2416574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7F2C8-0CFC-98A9-8B4D-0E8E096E4050}"/>
              </a:ext>
            </a:extLst>
          </p:cNvPr>
          <p:cNvSpPr txBox="1"/>
          <p:nvPr/>
        </p:nvSpPr>
        <p:spPr>
          <a:xfrm>
            <a:off x="8943090" y="313396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499A3-EDD2-A3D5-B9D9-7D536C3641FF}"/>
              </a:ext>
            </a:extLst>
          </p:cNvPr>
          <p:cNvSpPr txBox="1"/>
          <p:nvPr/>
        </p:nvSpPr>
        <p:spPr>
          <a:xfrm>
            <a:off x="8943090" y="3839745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4751B5-D093-8F84-3666-8C4F10A33751}"/>
              </a:ext>
            </a:extLst>
          </p:cNvPr>
          <p:cNvSpPr txBox="1"/>
          <p:nvPr/>
        </p:nvSpPr>
        <p:spPr>
          <a:xfrm>
            <a:off x="7011566" y="5537672"/>
            <a:ext cx="48130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Notice</a:t>
            </a:r>
          </a:p>
          <a:p>
            <a:r>
              <a:rPr lang="en-US" dirty="0"/>
              <a:t>Substitute </a:t>
            </a:r>
            <a:r>
              <a:rPr lang="en-US" b="1" dirty="0" err="1">
                <a:solidFill>
                  <a:srgbClr val="2C895B"/>
                </a:solidFill>
              </a:rPr>
              <a:t>createNode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for </a:t>
            </a:r>
            <a:r>
              <a:rPr lang="en-US" b="1" dirty="0" err="1">
                <a:solidFill>
                  <a:srgbClr val="2C895B"/>
                </a:solidFill>
              </a:rPr>
              <a:t>insertEnd</a:t>
            </a:r>
            <a:r>
              <a:rPr lang="en-US" b="1" dirty="0">
                <a:solidFill>
                  <a:srgbClr val="2C895B"/>
                </a:solidFill>
              </a:rPr>
              <a:t>() </a:t>
            </a:r>
            <a:r>
              <a:rPr lang="en-US" dirty="0"/>
              <a:t>to insert nodes at the </a:t>
            </a:r>
            <a:r>
              <a:rPr lang="en-US" b="1" dirty="0">
                <a:solidFill>
                  <a:srgbClr val="FF0000"/>
                </a:solidFill>
              </a:rPr>
              <a:t>front</a:t>
            </a:r>
            <a:r>
              <a:rPr lang="en-US" dirty="0">
                <a:solidFill>
                  <a:srgbClr val="FF0000"/>
                </a:solidFill>
              </a:rPr>
              <a:t> of the collision </a:t>
            </a:r>
            <a:r>
              <a:rPr lang="en-US" dirty="0"/>
              <a:t>chain </a:t>
            </a:r>
            <a:r>
              <a:rPr lang="en-US" b="1" dirty="0">
                <a:solidFill>
                  <a:schemeClr val="tx2"/>
                </a:solidFill>
              </a:rPr>
              <a:t>instead</a:t>
            </a:r>
            <a:r>
              <a:rPr lang="en-US" dirty="0">
                <a:solidFill>
                  <a:schemeClr val="tx2"/>
                </a:solidFill>
              </a:rPr>
              <a:t> of at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>
                <a:solidFill>
                  <a:srgbClr val="FF0000"/>
                </a:solidFill>
              </a:rPr>
              <a:t> of the collision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/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C48566-3CD5-E0EB-BEEF-256FDAD0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965" y="260911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/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85D90F-E8D2-9CE8-0E02-277A7845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317000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/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9365045-A57B-CE6C-6E2C-659E325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77" y="3985383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880C6CB-5189-9962-F585-4C190ED60BE5}"/>
              </a:ext>
            </a:extLst>
          </p:cNvPr>
          <p:cNvGrpSpPr/>
          <p:nvPr/>
        </p:nvGrpSpPr>
        <p:grpSpPr>
          <a:xfrm>
            <a:off x="8944857" y="3131261"/>
            <a:ext cx="1741039" cy="707886"/>
            <a:chOff x="8784706" y="2366573"/>
            <a:chExt cx="1741039" cy="707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5D90260-85DA-3E5C-DAAD-8A7772438C5E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A69261A-4D4A-EEF5-D08C-579C454D4E1E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49843DF-7A56-E8BF-CB55-AE0F50CF47D5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E80027D2-92BB-6556-FE0D-FBCE7968B277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EC804C03-C67C-5004-270B-A087F42A936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8D0CB1F-E7C5-5792-B7E7-7801A680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4DDA03B-DF02-0217-2CDB-B37ACE47E5D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BE6CBE-22E2-BA5E-0595-971288BA8B13}"/>
              </a:ext>
            </a:extLst>
          </p:cNvPr>
          <p:cNvGrpSpPr/>
          <p:nvPr/>
        </p:nvGrpSpPr>
        <p:grpSpPr>
          <a:xfrm>
            <a:off x="8933818" y="2415279"/>
            <a:ext cx="1797401" cy="710475"/>
            <a:chOff x="9474919" y="4188744"/>
            <a:chExt cx="1797401" cy="7104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7B5973-77A1-1CED-803E-1493ACBEE908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BCEC99-5BF2-ABD7-CD16-6A1732051585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998601D-7747-9685-324D-C44BB72AFAA3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79931CB-557F-CD1A-288D-7ECBFF69FFAE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F7E2744-8505-7EAE-C6B2-8A267ADB637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B3BE8C9-3371-C158-F311-9A082697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A51A83E7-F5C6-C272-02DB-6270AD6752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3C8B1A-8D2F-12FC-C513-1D611426B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345" r="-13793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776C0-6E09-1BE4-121B-FAF2B314235E}"/>
              </a:ext>
            </a:extLst>
          </p:cNvPr>
          <p:cNvGrpSpPr/>
          <p:nvPr/>
        </p:nvGrpSpPr>
        <p:grpSpPr>
          <a:xfrm>
            <a:off x="10363052" y="2446568"/>
            <a:ext cx="1795429" cy="654412"/>
            <a:chOff x="9481088" y="3707908"/>
            <a:chExt cx="1795429" cy="65441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CBC887-B0E9-4931-F404-38F91F168082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8471EC5-4508-662F-06E6-80C56F4112A6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4AA97B-567B-7769-9DE2-4561087D80F7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39BAC3-EA81-8099-58B2-5029C45EEE2F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023A78-C092-48C1-F3FA-ADAE416AD8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8539BC-3B73-74A5-36A1-5BCFE2E66C5A}"/>
              </a:ext>
            </a:extLst>
          </p:cNvPr>
          <p:cNvGrpSpPr/>
          <p:nvPr/>
        </p:nvGrpSpPr>
        <p:grpSpPr>
          <a:xfrm>
            <a:off x="8947867" y="3847242"/>
            <a:ext cx="1765887" cy="707886"/>
            <a:chOff x="8857494" y="5542059"/>
            <a:chExt cx="1765887" cy="70788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7C724E-DA44-6E85-70FA-AFBF221DBC35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C0DDB63-52D0-42C4-1CDA-0BB7043B264D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1692E50-16F6-1357-B045-91E8B646E1DA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94170ED1-D984-A1C0-2D89-8663F5E984F6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DA1F361-2D47-D89B-AD2A-8528CA8DCCA2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47C45FF6-50BC-09FC-7A56-028C91B352E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5B535D7-5C4C-F4EE-EB98-05EF364F0C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EFCE33-0FB1-CC26-7B4B-E2FCB2B7FC5E}"/>
              </a:ext>
            </a:extLst>
          </p:cNvPr>
          <p:cNvSpPr/>
          <p:nvPr/>
        </p:nvSpPr>
        <p:spPr bwMode="auto">
          <a:xfrm>
            <a:off x="8629430" y="64000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3496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866E00-A947-5C5F-C2CF-27A7A02C83DD}"/>
              </a:ext>
            </a:extLst>
          </p:cNvPr>
          <p:cNvSpPr txBox="1"/>
          <p:nvPr/>
        </p:nvSpPr>
        <p:spPr>
          <a:xfrm>
            <a:off x="2396641" y="834712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2EEA2-51D9-845E-8862-B979237BE161}"/>
              </a:ext>
            </a:extLst>
          </p:cNvPr>
          <p:cNvSpPr txBox="1"/>
          <p:nvPr/>
        </p:nvSpPr>
        <p:spPr>
          <a:xfrm>
            <a:off x="3251586" y="671106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35C79-03A1-A1A5-C0EF-62D5251543C2}"/>
              </a:ext>
            </a:extLst>
          </p:cNvPr>
          <p:cNvSpPr txBox="1"/>
          <p:nvPr/>
        </p:nvSpPr>
        <p:spPr>
          <a:xfrm>
            <a:off x="3246809" y="1388500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F2DEA-F911-1D21-BF56-6D593E286FC3}"/>
              </a:ext>
            </a:extLst>
          </p:cNvPr>
          <p:cNvSpPr txBox="1"/>
          <p:nvPr/>
        </p:nvSpPr>
        <p:spPr>
          <a:xfrm>
            <a:off x="3246809" y="209427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/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BAFCFE-0A5F-0BC4-07A2-3DDF22F2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4" y="863646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6667" r="-13333" b="-206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/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C55718-ABD7-4767-7A6E-74D0831AF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1571532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/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77E4E6-9184-B7AB-0315-C2097D61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96" y="2239915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EFD81-870B-FEBA-ECF1-E66733E3A6F6}"/>
              </a:ext>
            </a:extLst>
          </p:cNvPr>
          <p:cNvGrpSpPr/>
          <p:nvPr/>
        </p:nvGrpSpPr>
        <p:grpSpPr>
          <a:xfrm>
            <a:off x="3248576" y="1385793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2DCA38-3DBF-985A-00F2-07E58C252B54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9EA5-9046-5FFD-65D3-7A7CA3D65420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51BAD7C-CAFB-D284-32BE-D41F9A64AF86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EA3E708-9CF2-AD97-FFB5-7CF87B7C4066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ECF164A-1867-4302-5AAA-A8C9E24802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2C5E26-179C-250E-E003-08515F404C27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DBA85DD2-D57E-7884-3B36-25A1C64BE4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B820DF9-F877-B7C3-39C6-024DAFCA65C6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692014-83B6-B2FF-E526-6B3E26A8D0EE}"/>
              </a:ext>
            </a:extLst>
          </p:cNvPr>
          <p:cNvGrpSpPr/>
          <p:nvPr/>
        </p:nvGrpSpPr>
        <p:grpSpPr>
          <a:xfrm>
            <a:off x="3237537" y="669811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0FB016-95C8-5245-72EB-2D324FFB8811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383D46C-52AE-1339-7BF8-A0A80AB5BA6E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3426F49-F043-3A9D-C3A6-197569BED1DF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0F2B8371-DADA-AD53-12FC-12A7A4BBC7A9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8A4AD73-2820-7628-48B8-476E180407F1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925C947-B89D-7718-8218-49B307D843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5A4F378D-57EC-1CCE-EF63-E7743108E6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0847A25C-EACE-95D3-EF00-5D206F9097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667" r="-10000" b="-1612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168ECB-5510-D485-E3CB-508C47229AA4}"/>
              </a:ext>
            </a:extLst>
          </p:cNvPr>
          <p:cNvGrpSpPr/>
          <p:nvPr/>
        </p:nvGrpSpPr>
        <p:grpSpPr>
          <a:xfrm>
            <a:off x="4666771" y="701100"/>
            <a:ext cx="1795429" cy="654412"/>
            <a:chOff x="9481088" y="3707908"/>
            <a:chExt cx="1795429" cy="65441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803160-46AF-A251-8DA0-FCFE33831B2F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C8E1A47-9DE0-6CBA-852E-E1501D20433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B71603E-B9A0-B00B-CDC9-5EC6AE531B5B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8A8786B-B9FB-B4B1-544B-DCE6F29D9AFD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F03D930-CB81-BF93-B7D8-72B765B9D4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2DB00CB5-357A-6726-4138-4E9D5B600EF5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D75D69-EFE3-D22F-7FB7-7A2944D29C89}"/>
              </a:ext>
            </a:extLst>
          </p:cNvPr>
          <p:cNvGrpSpPr/>
          <p:nvPr/>
        </p:nvGrpSpPr>
        <p:grpSpPr>
          <a:xfrm>
            <a:off x="3251586" y="2101774"/>
            <a:ext cx="1765887" cy="707886"/>
            <a:chOff x="8857494" y="5542059"/>
            <a:chExt cx="1765887" cy="70788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AC45E2A-9191-E7F8-365C-45EDAF00C0AB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059C3FE-CDA7-D441-DF39-40D638C96D98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D839B364-39EB-A571-1213-2F875801BC40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F16971CF-14C7-B884-3AB0-1C609E20CCF0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4E6D1C4-BDE3-4BCB-EF29-058CF1C96B2F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A6DB2BD5-1F96-E28A-694E-9F063DBB2E2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D2CC35C3-EA7A-DC87-D013-F943E78AA6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497216B-7CA1-9886-D727-91F158901B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"Dumping" the Hash Table (traversing all Nodes)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1386935" y="3649355"/>
            <a:ext cx="9297732" cy="31799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(index =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0U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index &lt; TBSZ; index++)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*(tab + index);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("chain: %d\n", index);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84D60EE-DD02-44B0-DFB6-D5CFA26AC740}"/>
              </a:ext>
            </a:extLst>
          </p:cNvPr>
          <p:cNvSpPr/>
          <p:nvPr/>
        </p:nvSpPr>
        <p:spPr bwMode="auto">
          <a:xfrm>
            <a:off x="7354638" y="741544"/>
            <a:ext cx="3990687" cy="25217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0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1933 Name: Pat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1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Sally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chain: 2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2022 Name: Zoe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5742FD-43E8-2005-74C5-0B5AC52BBC0C}"/>
              </a:ext>
            </a:extLst>
          </p:cNvPr>
          <p:cNvGrpSpPr/>
          <p:nvPr/>
        </p:nvGrpSpPr>
        <p:grpSpPr>
          <a:xfrm>
            <a:off x="3663284" y="1260343"/>
            <a:ext cx="731520" cy="2387440"/>
            <a:chOff x="511627" y="2122637"/>
            <a:chExt cx="731520" cy="2387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0E78E4-3235-54F8-3D28-7068DB3D66F6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8D32DF-91E7-00CA-7C0D-A656FE4094D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B0B149E-2278-4B38-F984-7A74A70DB3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22637"/>
              <a:ext cx="0" cy="190934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3AB45-2F02-9CE4-9BC5-7B538DF3069C}"/>
              </a:ext>
            </a:extLst>
          </p:cNvPr>
          <p:cNvGrpSpPr/>
          <p:nvPr/>
        </p:nvGrpSpPr>
        <p:grpSpPr>
          <a:xfrm>
            <a:off x="3663284" y="2009836"/>
            <a:ext cx="731520" cy="1632501"/>
            <a:chOff x="511627" y="2877576"/>
            <a:chExt cx="731520" cy="16325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ACE1DB-93DD-4590-9E61-CB2247D4FE3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28C6EE-1634-A5D2-1615-132C7606A908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4C9A06-7D4E-C5F8-080B-62A3715C78A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877576"/>
              <a:ext cx="0" cy="115440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98AFBA-11CA-20A6-5E2E-915E33E8FBD6}"/>
              </a:ext>
            </a:extLst>
          </p:cNvPr>
          <p:cNvGrpSpPr/>
          <p:nvPr/>
        </p:nvGrpSpPr>
        <p:grpSpPr>
          <a:xfrm>
            <a:off x="4994272" y="1355512"/>
            <a:ext cx="731520" cy="2322528"/>
            <a:chOff x="511627" y="2187549"/>
            <a:chExt cx="731520" cy="232252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32BDED-9D39-2086-17C0-817E9A6D9BC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04D347-AC8C-EC95-49F2-0F4E978C43E2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141F23A-CEE7-C1D2-7D6B-A864FA578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2187549"/>
              <a:ext cx="0" cy="184443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CC13C-79F4-BFD7-8EED-7C6CA7D81718}"/>
              </a:ext>
            </a:extLst>
          </p:cNvPr>
          <p:cNvGrpSpPr/>
          <p:nvPr/>
        </p:nvGrpSpPr>
        <p:grpSpPr>
          <a:xfrm>
            <a:off x="3675433" y="2770308"/>
            <a:ext cx="731520" cy="876817"/>
            <a:chOff x="511627" y="3633260"/>
            <a:chExt cx="731520" cy="87681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F9F084-A4DD-8428-9A3F-9843D603889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6BFB5E0-26FB-E873-A133-2BA48D0136E3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09071F2-27F8-BE17-D579-7D46BFD786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633260"/>
              <a:ext cx="0" cy="39872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3085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97771"/>
          </a:xfrm>
        </p:spPr>
        <p:txBody>
          <a:bodyPr/>
          <a:lstStyle/>
          <a:p>
            <a:r>
              <a:rPr lang="en-US" dirty="0"/>
              <a:t>Finding a Node with a Specific Payload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4A4249C-8E50-3333-C3AE-A89DDD28C001}"/>
              </a:ext>
            </a:extLst>
          </p:cNvPr>
          <p:cNvSpPr/>
          <p:nvPr/>
        </p:nvSpPr>
        <p:spPr bwMode="auto">
          <a:xfrm>
            <a:off x="1440569" y="4856834"/>
            <a:ext cx="9580452" cy="17158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 = hash("Zoe") % TBSZ;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("Zoe", *(tab + index))) != NULL)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("Found 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("Not Found Zoe\n");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9CC1F4-0C63-23AB-46F4-C689533FEB96}"/>
              </a:ext>
            </a:extLst>
          </p:cNvPr>
          <p:cNvGrpSpPr/>
          <p:nvPr/>
        </p:nvGrpSpPr>
        <p:grpSpPr>
          <a:xfrm>
            <a:off x="2084967" y="808039"/>
            <a:ext cx="731520" cy="1309033"/>
            <a:chOff x="550982" y="3504749"/>
            <a:chExt cx="731520" cy="130903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46D451-381B-C5A2-4CE0-A97334E2C302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0BA78F-BCA8-E165-2B0D-16A9BEAC9FBB}"/>
                </a:ext>
              </a:extLst>
            </p:cNvPr>
            <p:cNvSpPr txBox="1"/>
            <p:nvPr/>
          </p:nvSpPr>
          <p:spPr>
            <a:xfrm>
              <a:off x="550982" y="3504749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EA1B3E-89BE-1E0E-3045-173739F43754}"/>
                </a:ext>
              </a:extLst>
            </p:cNvPr>
            <p:cNvCxnSpPr>
              <a:cxnSpLocks/>
              <a:endCxn id="54" idx="0"/>
            </p:cNvCxnSpPr>
            <p:nvPr/>
          </p:nvCxnSpPr>
          <p:spPr bwMode="auto">
            <a:xfrm>
              <a:off x="901720" y="4031984"/>
              <a:ext cx="15022" cy="781798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F7B9014-FCF0-6F4D-74E0-BDE29A3C67E8}"/>
              </a:ext>
            </a:extLst>
          </p:cNvPr>
          <p:cNvGrpSpPr/>
          <p:nvPr/>
        </p:nvGrpSpPr>
        <p:grpSpPr>
          <a:xfrm>
            <a:off x="3495797" y="793419"/>
            <a:ext cx="731520" cy="1358009"/>
            <a:chOff x="488674" y="3522472"/>
            <a:chExt cx="731520" cy="13580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F8CA0-DEF9-308A-EEFD-B8B677B73541}"/>
                </a:ext>
              </a:extLst>
            </p:cNvPr>
            <p:cNvSpPr txBox="1"/>
            <p:nvPr/>
          </p:nvSpPr>
          <p:spPr>
            <a:xfrm>
              <a:off x="648813" y="3876706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2F815D-C97B-5666-A3CE-5FAF14E72875}"/>
                </a:ext>
              </a:extLst>
            </p:cNvPr>
            <p:cNvSpPr txBox="1"/>
            <p:nvPr/>
          </p:nvSpPr>
          <p:spPr>
            <a:xfrm>
              <a:off x="488674" y="3522472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9AE106-2EB2-994A-E8A2-4D7FD859EB64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>
              <a:off x="849474" y="4077960"/>
              <a:ext cx="13895" cy="802521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20A5147-1906-8A83-E734-97F3841A6376}"/>
              </a:ext>
            </a:extLst>
          </p:cNvPr>
          <p:cNvSpPr txBox="1"/>
          <p:nvPr/>
        </p:nvSpPr>
        <p:spPr>
          <a:xfrm>
            <a:off x="557251" y="2281973"/>
            <a:ext cx="8178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tab+2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tab+1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49AE9-7B35-F02D-3086-A4863DF00C7C}"/>
              </a:ext>
            </a:extLst>
          </p:cNvPr>
          <p:cNvSpPr txBox="1"/>
          <p:nvPr/>
        </p:nvSpPr>
        <p:spPr>
          <a:xfrm>
            <a:off x="1401302" y="2118367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C4E6A-1535-AB2A-3B96-519E7467BE87}"/>
              </a:ext>
            </a:extLst>
          </p:cNvPr>
          <p:cNvSpPr txBox="1"/>
          <p:nvPr/>
        </p:nvSpPr>
        <p:spPr>
          <a:xfrm>
            <a:off x="1396525" y="2835761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993F9-17CA-753C-FC2F-6CABACB27482}"/>
              </a:ext>
            </a:extLst>
          </p:cNvPr>
          <p:cNvSpPr txBox="1"/>
          <p:nvPr/>
        </p:nvSpPr>
        <p:spPr>
          <a:xfrm>
            <a:off x="1396525" y="3541538"/>
            <a:ext cx="365760" cy="707886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sz="20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/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E7A3DA-4441-F13A-C550-4B05C66B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400" y="2310907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345" r="-13793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/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66FB66-20EC-FD3A-C4B9-0CA983D93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018793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6667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/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3AE88-D986-B4BC-AEAC-3A138C3CB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912" y="3687176"/>
                <a:ext cx="365760" cy="369332"/>
              </a:xfrm>
              <a:prstGeom prst="rect">
                <a:avLst/>
              </a:prstGeom>
              <a:blipFill>
                <a:blip r:embed="rId4"/>
                <a:stretch>
                  <a:fillRect l="-6667" r="-10000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E1D79-F944-BD7F-A880-6E2C54E4581F}"/>
              </a:ext>
            </a:extLst>
          </p:cNvPr>
          <p:cNvGrpSpPr/>
          <p:nvPr/>
        </p:nvGrpSpPr>
        <p:grpSpPr>
          <a:xfrm>
            <a:off x="1398292" y="2833054"/>
            <a:ext cx="1741039" cy="707886"/>
            <a:chOff x="8784706" y="2366573"/>
            <a:chExt cx="1741039" cy="7078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85A914-CFC8-2078-6939-EDD084FE8085}"/>
                </a:ext>
              </a:extLst>
            </p:cNvPr>
            <p:cNvGrpSpPr/>
            <p:nvPr/>
          </p:nvGrpSpPr>
          <p:grpSpPr>
            <a:xfrm>
              <a:off x="8784706" y="2366573"/>
              <a:ext cx="1741039" cy="707886"/>
              <a:chOff x="10073963" y="2161460"/>
              <a:chExt cx="1741039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0E1CFA-3A5F-A8BD-7B23-6DF2E2D49E08}"/>
                  </a:ext>
                </a:extLst>
              </p:cNvPr>
              <p:cNvSpPr txBox="1"/>
              <p:nvPr/>
            </p:nvSpPr>
            <p:spPr>
              <a:xfrm>
                <a:off x="10073963" y="2161460"/>
                <a:ext cx="365760" cy="707886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sz="2000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F64C1C-B489-D991-FE82-2551AE480B62}"/>
                  </a:ext>
                </a:extLst>
              </p:cNvPr>
              <p:cNvGrpSpPr/>
              <p:nvPr/>
            </p:nvGrpSpPr>
            <p:grpSpPr>
              <a:xfrm>
                <a:off x="10292234" y="2161460"/>
                <a:ext cx="1522768" cy="649038"/>
                <a:chOff x="9563762" y="1999075"/>
                <a:chExt cx="1522768" cy="649038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FD727F57-36A1-D190-3A9E-8F5478407A83}"/>
                    </a:ext>
                  </a:extLst>
                </p:cNvPr>
                <p:cNvGrpSpPr/>
                <p:nvPr/>
              </p:nvGrpSpPr>
              <p:grpSpPr>
                <a:xfrm>
                  <a:off x="9986843" y="1999075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637B84F-AF49-2929-6FA5-B643613E61B2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Sally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2020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61CB579-8107-750C-F462-BAF30957C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64143ED-11D7-A583-6012-265412581CC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563762" y="2338287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E91FB9B-095F-2B7B-42E5-37D42E88EA9A}"/>
                    </a:ext>
                  </a:extLst>
                </p:cNvPr>
                <p:cNvSpPr txBox="1"/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452B2AF-2B09-9213-97E4-EDB39292A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0840" y="250507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D51EF6-5767-F91E-656A-C3895E08EC20}"/>
              </a:ext>
            </a:extLst>
          </p:cNvPr>
          <p:cNvGrpSpPr/>
          <p:nvPr/>
        </p:nvGrpSpPr>
        <p:grpSpPr>
          <a:xfrm>
            <a:off x="1387253" y="2117072"/>
            <a:ext cx="1797401" cy="710475"/>
            <a:chOff x="9474919" y="4188744"/>
            <a:chExt cx="1797401" cy="7104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CBC10C-93E7-A192-6168-4CA4D1DD2157}"/>
                </a:ext>
              </a:extLst>
            </p:cNvPr>
            <p:cNvSpPr txBox="1"/>
            <p:nvPr/>
          </p:nvSpPr>
          <p:spPr>
            <a:xfrm>
              <a:off x="9474919" y="4191333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1FCDD5-F258-6362-3FB4-8A403CBA798C}"/>
                </a:ext>
              </a:extLst>
            </p:cNvPr>
            <p:cNvGrpSpPr/>
            <p:nvPr/>
          </p:nvGrpSpPr>
          <p:grpSpPr>
            <a:xfrm>
              <a:off x="9672032" y="4188744"/>
              <a:ext cx="1600288" cy="649038"/>
              <a:chOff x="9672032" y="4188744"/>
              <a:chExt cx="1600288" cy="64903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A60785E-D345-36F4-E3A1-9DB12D966F7B}"/>
                  </a:ext>
                </a:extLst>
              </p:cNvPr>
              <p:cNvGrpSpPr/>
              <p:nvPr/>
            </p:nvGrpSpPr>
            <p:grpSpPr>
              <a:xfrm>
                <a:off x="9672032" y="4188744"/>
                <a:ext cx="1600288" cy="649038"/>
                <a:chOff x="7615281" y="6231160"/>
                <a:chExt cx="1600288" cy="6490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8497F28E-6715-ADFE-9504-3DE071446F94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03965D5-EDCC-1509-D72F-480F76FDD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Sam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1955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7198B486-1F33-9F6D-2090-6F149810A4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86C05AC5-385D-23A1-6D9C-D89BF247E7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615281" y="6576822"/>
                  <a:ext cx="500992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t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MU Bright" panose="02000603000000000000" pitchFamily="2" charset="0"/>
                            </a:rPr>
                            <m:t>∅</m:t>
                          </m:r>
                        </m:oMath>
                      </m:oMathPara>
                    </a14:m>
                    <a:endParaRPr lang="en-US" dirty="0" err="1">
                      <a:solidFill>
                        <a:srgbClr val="FFC000"/>
                      </a:solidFill>
                      <a:effectLst>
                        <a:glow rad="25400">
                          <a:schemeClr val="tx1"/>
                        </a:glow>
                      </a:effectLst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7647B6A-B53B-A131-9077-6C4C7F91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738" y="4354188"/>
                    <a:ext cx="36576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000" r="-10000" b="-2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2C776A-7CC2-93F8-0054-35F140DE0501}"/>
              </a:ext>
            </a:extLst>
          </p:cNvPr>
          <p:cNvGrpSpPr/>
          <p:nvPr/>
        </p:nvGrpSpPr>
        <p:grpSpPr>
          <a:xfrm>
            <a:off x="2816487" y="2148361"/>
            <a:ext cx="1795429" cy="654412"/>
            <a:chOff x="9481088" y="3707908"/>
            <a:chExt cx="1795429" cy="6544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DDF757-4E4B-C57A-56B2-880572CBEB5E}"/>
                </a:ext>
              </a:extLst>
            </p:cNvPr>
            <p:cNvSpPr txBox="1"/>
            <p:nvPr/>
          </p:nvSpPr>
          <p:spPr>
            <a:xfrm>
              <a:off x="9481088" y="3707908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16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BF6CCC9-FFA4-3016-AA04-544BA0DD01EC}"/>
                </a:ext>
              </a:extLst>
            </p:cNvPr>
            <p:cNvGrpSpPr/>
            <p:nvPr/>
          </p:nvGrpSpPr>
          <p:grpSpPr>
            <a:xfrm>
              <a:off x="10169333" y="3710975"/>
              <a:ext cx="1107184" cy="651345"/>
              <a:chOff x="1828800" y="4572000"/>
              <a:chExt cx="1107184" cy="65134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201DF8-37BC-AC46-657D-B037AC83A443}"/>
                  </a:ext>
                </a:extLst>
              </p:cNvPr>
              <p:cNvSpPr txBox="1"/>
              <p:nvPr/>
            </p:nvSpPr>
            <p:spPr>
              <a:xfrm>
                <a:off x="2570224" y="4577014"/>
                <a:ext cx="365760" cy="646331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54DDC1-0FE7-1E22-AF6C-356B7ECE9C20}"/>
                  </a:ext>
                </a:extLst>
              </p:cNvPr>
              <p:cNvSpPr txBox="1"/>
              <p:nvPr/>
            </p:nvSpPr>
            <p:spPr>
              <a:xfrm>
                <a:off x="1828800" y="4572000"/>
                <a:ext cx="731520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Zoe</a:t>
                </a:r>
              </a:p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2022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2A3D14-088E-C240-4626-99CA1C7475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36348" y="404704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19FA09E-306B-9722-C06C-5EB7AE896598}"/>
                    </a:ext>
                  </a:extLst>
                </p:cNvPr>
                <p:cNvSpPr txBox="1"/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38F9A46-05ED-645A-A2A4-D64BFC8CD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0757" y="3877185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96C379-B79B-5862-7807-75EBB1439718}"/>
              </a:ext>
            </a:extLst>
          </p:cNvPr>
          <p:cNvGrpSpPr/>
          <p:nvPr/>
        </p:nvGrpSpPr>
        <p:grpSpPr>
          <a:xfrm>
            <a:off x="1401302" y="3549035"/>
            <a:ext cx="1765887" cy="707886"/>
            <a:chOff x="8857494" y="5542059"/>
            <a:chExt cx="1765887" cy="70788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4D4DA-19AD-39D0-8098-61AFC3B4C0A4}"/>
                </a:ext>
              </a:extLst>
            </p:cNvPr>
            <p:cNvSpPr txBox="1"/>
            <p:nvPr/>
          </p:nvSpPr>
          <p:spPr>
            <a:xfrm>
              <a:off x="8857494" y="5542059"/>
              <a:ext cx="365760" cy="707886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sz="20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94A5766-58FA-2317-1E37-FE591F8FD40C}"/>
                </a:ext>
              </a:extLst>
            </p:cNvPr>
            <p:cNvGrpSpPr/>
            <p:nvPr/>
          </p:nvGrpSpPr>
          <p:grpSpPr>
            <a:xfrm>
              <a:off x="9072754" y="5585755"/>
              <a:ext cx="1550627" cy="651345"/>
              <a:chOff x="8486566" y="1053865"/>
              <a:chExt cx="1550627" cy="651345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010CDC9-14A0-574C-34DD-5F6A7CF7CA5F}"/>
                  </a:ext>
                </a:extLst>
              </p:cNvPr>
              <p:cNvGrpSpPr/>
              <p:nvPr/>
            </p:nvGrpSpPr>
            <p:grpSpPr>
              <a:xfrm>
                <a:off x="8905712" y="1053865"/>
                <a:ext cx="1131481" cy="651345"/>
                <a:chOff x="9356133" y="6236190"/>
                <a:chExt cx="1131481" cy="65134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955C0F3E-9629-02FD-C4CF-EE0437ECE879}"/>
                    </a:ext>
                  </a:extLst>
                </p:cNvPr>
                <p:cNvGrpSpPr/>
                <p:nvPr/>
              </p:nvGrpSpPr>
              <p:grpSpPr>
                <a:xfrm>
                  <a:off x="9356133" y="6236190"/>
                  <a:ext cx="1107184" cy="651345"/>
                  <a:chOff x="1719259" y="4589932"/>
                  <a:chExt cx="1107184" cy="651345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507D1CDA-4DBC-8775-6EC7-54D74F4DC66E}"/>
                      </a:ext>
                    </a:extLst>
                  </p:cNvPr>
                  <p:cNvSpPr txBox="1"/>
                  <p:nvPr/>
                </p:nvSpPr>
                <p:spPr>
                  <a:xfrm>
                    <a:off x="2460683" y="4594946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E55D2D1-DA86-B4C0-1D00-D3BCF827F14E}"/>
                      </a:ext>
                    </a:extLst>
                  </p:cNvPr>
                  <p:cNvSpPr txBox="1"/>
                  <p:nvPr/>
                </p:nvSpPr>
                <p:spPr>
                  <a:xfrm>
                    <a:off x="1719259" y="4589932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Pat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1933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5B4E9C8B-DF2A-0366-F293-D475694E75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D75B593A-E432-B0AB-83C0-FD67F42DC58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21854" y="6371982"/>
                      <a:ext cx="36576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345" r="-13793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60702B2-2A28-CAA0-CF7D-BFC765E7EF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86566" y="1356391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2B79FF8-E501-0608-40EC-19187C2BA02A}"/>
              </a:ext>
            </a:extLst>
          </p:cNvPr>
          <p:cNvSpPr/>
          <p:nvPr/>
        </p:nvSpPr>
        <p:spPr bwMode="auto">
          <a:xfrm>
            <a:off x="5061806" y="765694"/>
            <a:ext cx="6841730" cy="29214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same routine as shown in a previous slide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2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2F77-5CE3-D54D-9371-4DCD46043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19576"/>
            <a:ext cx="4930235" cy="471589"/>
          </a:xfrm>
        </p:spPr>
        <p:txBody>
          <a:bodyPr/>
          <a:lstStyle/>
          <a:p>
            <a:r>
              <a:rPr lang="en-US" dirty="0"/>
              <a:t>Arm Core Floorplan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B8024A-D156-C65F-05F2-5F0E87DC6C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5707" y="620449"/>
            <a:ext cx="4930235" cy="54549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b="1" dirty="0"/>
              <a:t>Control:</a:t>
            </a:r>
            <a:r>
              <a:rPr lang="en-US" sz="1800" dirty="0"/>
              <a:t> Specifies the operation of the CPU</a:t>
            </a:r>
          </a:p>
          <a:p>
            <a:r>
              <a:rPr lang="en-US" sz="1800" b="1" dirty="0"/>
              <a:t>Register File: </a:t>
            </a:r>
            <a:r>
              <a:rPr lang="en-US" sz="1800" dirty="0"/>
              <a:t>Memory inside the CPU</a:t>
            </a:r>
          </a:p>
          <a:p>
            <a:pPr lvl="1"/>
            <a:r>
              <a:rPr lang="en-US" sz="1800" dirty="0"/>
              <a:t>Instructions reference these directly</a:t>
            </a:r>
          </a:p>
          <a:p>
            <a:r>
              <a:rPr lang="en-US" sz="1800" b="1" dirty="0"/>
              <a:t>ALU</a:t>
            </a:r>
            <a:r>
              <a:rPr lang="en-US" sz="1800" dirty="0"/>
              <a:t>: Arithmetic Logic Unit: Arithmetic and bitwise hardware (on the bits)</a:t>
            </a:r>
          </a:p>
          <a:p>
            <a:r>
              <a:rPr lang="en-US" sz="1800" b="1" dirty="0"/>
              <a:t>Barrel shifter: </a:t>
            </a:r>
            <a:r>
              <a:rPr lang="en-US" sz="1800" dirty="0"/>
              <a:t>(shifts bits in a register during instruction execution - Later)</a:t>
            </a:r>
          </a:p>
          <a:p>
            <a:r>
              <a:rPr lang="en-US" sz="1800" b="1" dirty="0"/>
              <a:t>Instruction Decode: </a:t>
            </a:r>
            <a:r>
              <a:rPr lang="en-US" sz="1800" dirty="0"/>
              <a:t>Interprets the the bits in an instruction to determine what the instruction means</a:t>
            </a:r>
          </a:p>
          <a:p>
            <a:r>
              <a:rPr lang="en-US" sz="1800" b="1" dirty="0"/>
              <a:t>Register Decode: </a:t>
            </a:r>
            <a:r>
              <a:rPr lang="en-US" sz="1800" dirty="0"/>
              <a:t>controls the registers in during instruction execution</a:t>
            </a:r>
          </a:p>
          <a:p>
            <a:r>
              <a:rPr lang="en-US" sz="1800" b="1" dirty="0"/>
              <a:t>Address and Data: </a:t>
            </a:r>
            <a:r>
              <a:rPr lang="en-US" sz="1800" dirty="0"/>
              <a:t>Interface to external RAM (like memory </a:t>
            </a:r>
            <a:r>
              <a:rPr lang="en-US" sz="1800" dirty="0" err="1"/>
              <a:t>dimms</a:t>
            </a:r>
            <a:r>
              <a:rPr lang="en-US" sz="18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3776-5130-F74B-A8F5-193F9864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943" y="0"/>
            <a:ext cx="6866964" cy="6826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6940BD-42CC-6D47-911F-9D88B9A1A1AF}"/>
              </a:ext>
            </a:extLst>
          </p:cNvPr>
          <p:cNvSpPr txBox="1"/>
          <p:nvPr/>
        </p:nvSpPr>
        <p:spPr>
          <a:xfrm>
            <a:off x="1594839" y="6133297"/>
            <a:ext cx="337784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Single core </a:t>
            </a:r>
            <a:r>
              <a:rPr lang="en-US" b="1" i="1" dirty="0">
                <a:solidFill>
                  <a:schemeClr val="accent1"/>
                </a:solidFill>
              </a:rPr>
              <a:t>arm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die </a:t>
            </a:r>
            <a:r>
              <a:rPr lang="en-US" b="1" i="1" dirty="0">
                <a:solidFill>
                  <a:schemeClr val="accent1"/>
                </a:solidFill>
              </a:rPr>
              <a:t>Floorplan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2818DA2-4C15-094A-9DF6-6124B770BA73}"/>
              </a:ext>
            </a:extLst>
          </p:cNvPr>
          <p:cNvSpPr/>
          <p:nvPr/>
        </p:nvSpPr>
        <p:spPr>
          <a:xfrm>
            <a:off x="4972687" y="6180727"/>
            <a:ext cx="696603" cy="274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3307B-E04C-664C-9E17-F0FE0B01F2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72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dirty="0">
                <a:solidFill>
                  <a:schemeClr val="accent5"/>
                </a:solidFill>
              </a:rPr>
              <a:t>memory located within the 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 the registers have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4218468" y="6127254"/>
            <a:ext cx="511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= Address +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33602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dedicated hardware use (like 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(like 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33675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CBBC-BF13-9844-AC31-27E935A2A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87" y="72612"/>
            <a:ext cx="5724458" cy="551978"/>
          </a:xfrm>
        </p:spPr>
        <p:txBody>
          <a:bodyPr/>
          <a:lstStyle/>
          <a:p>
            <a:r>
              <a:rPr lang="en-US" dirty="0"/>
              <a:t>Assembly and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202-FDC7-2C41-881A-A0828F257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7624" y="612762"/>
            <a:ext cx="8418176" cy="323948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Machine Language (or code): Set of </a:t>
            </a:r>
            <a:r>
              <a:rPr lang="en-US" sz="1800" dirty="0">
                <a:solidFill>
                  <a:schemeClr val="accent1"/>
                </a:solidFill>
              </a:rPr>
              <a:t>instructions</a:t>
            </a:r>
            <a:r>
              <a:rPr lang="en-US" sz="1800" dirty="0"/>
              <a:t> the CPU executes are </a:t>
            </a:r>
            <a:r>
              <a:rPr lang="en-US" sz="1800" dirty="0">
                <a:solidFill>
                  <a:schemeClr val="accent1"/>
                </a:solidFill>
              </a:rPr>
              <a:t>encoded in memory </a:t>
            </a:r>
            <a:r>
              <a:rPr lang="en-US" sz="1800" dirty="0">
                <a:solidFill>
                  <a:schemeClr val="tx2"/>
                </a:solidFill>
              </a:rPr>
              <a:t>using</a:t>
            </a:r>
            <a:r>
              <a:rPr lang="en-US" sz="1800" dirty="0">
                <a:solidFill>
                  <a:schemeClr val="accent1"/>
                </a:solidFill>
              </a:rPr>
              <a:t> patterns of ones and zeros (like binary numbers)</a:t>
            </a:r>
          </a:p>
          <a:p>
            <a:pPr>
              <a:lnSpc>
                <a:spcPct val="100000"/>
              </a:lnSpc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070C0"/>
                </a:solidFill>
              </a:rPr>
              <a:t>Assembly language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symbolic version </a:t>
            </a:r>
            <a:r>
              <a:rPr lang="en-US" sz="1800" dirty="0"/>
              <a:t>of the </a:t>
            </a:r>
            <a:r>
              <a:rPr lang="en-US" sz="1800" dirty="0">
                <a:solidFill>
                  <a:srgbClr val="0070C0"/>
                </a:solidFill>
              </a:rPr>
              <a:t>machine language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Each assembly statement (called an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Instruction</a:t>
            </a:r>
            <a:r>
              <a:rPr lang="en-US" sz="1800" dirty="0">
                <a:ea typeface="宋体" charset="0"/>
                <a:cs typeface="宋体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Executes 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exactly </a:t>
            </a:r>
            <a:r>
              <a:rPr lang="en-US" sz="1800" b="1" dirty="0">
                <a:solidFill>
                  <a:srgbClr val="0070C0"/>
                </a:solidFill>
                <a:ea typeface="宋体" charset="0"/>
                <a:cs typeface="宋体" charset="0"/>
              </a:rPr>
              <a:t>one</a:t>
            </a:r>
            <a:r>
              <a:rPr lang="en-US" sz="1800" dirty="0">
                <a:solidFill>
                  <a:srgbClr val="0070C0"/>
                </a:solidFill>
                <a:ea typeface="宋体" charset="0"/>
                <a:cs typeface="宋体" charset="0"/>
              </a:rPr>
              <a:t> </a:t>
            </a:r>
            <a:r>
              <a:rPr lang="en-US" sz="1800" dirty="0">
                <a:ea typeface="宋体" charset="0"/>
                <a:cs typeface="宋体" charset="0"/>
              </a:rPr>
              <a:t>from a list of simple commands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Instructions describe operations (e.g., =, +, -, *)</a:t>
            </a:r>
          </a:p>
          <a:p>
            <a:pPr lvl="1"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Execution proceeds from low to high memory one instruction at a time unless there is a branch</a:t>
            </a:r>
          </a:p>
          <a:p>
            <a:pPr>
              <a:lnSpc>
                <a:spcPct val="100000"/>
              </a:lnSpc>
              <a:buFont typeface="Wingdings" charset="2"/>
              <a:buChar char="§"/>
            </a:pPr>
            <a:r>
              <a:rPr lang="en-US" sz="1800" dirty="0">
                <a:ea typeface="宋体" charset="0"/>
                <a:cs typeface="宋体" charset="0"/>
              </a:rPr>
              <a:t>One line of </a:t>
            </a:r>
            <a:r>
              <a:rPr lang="en-US" sz="1800" dirty="0">
                <a:solidFill>
                  <a:schemeClr val="accent1"/>
                </a:solidFill>
                <a:ea typeface="宋体" charset="0"/>
                <a:cs typeface="宋体" charset="0"/>
              </a:rPr>
              <a:t>arm32 machine code contains one instruction in one word (32 bits)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37C10-B151-2647-B17F-BFEBC1CE81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7E8620-5995-1C66-B3F9-0B82938BA2B4}"/>
              </a:ext>
            </a:extLst>
          </p:cNvPr>
          <p:cNvGrpSpPr/>
          <p:nvPr/>
        </p:nvGrpSpPr>
        <p:grpSpPr>
          <a:xfrm>
            <a:off x="-106880" y="688185"/>
            <a:ext cx="1276420" cy="5925241"/>
            <a:chOff x="5391446" y="535470"/>
            <a:chExt cx="1557994" cy="58744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3EC0F7-CA36-FF0C-DBA4-9A1815AC1F48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DACCF8-C209-1245-9CC7-635434F98B2E}"/>
                </a:ext>
              </a:extLst>
            </p:cNvPr>
            <p:cNvSpPr txBox="1"/>
            <p:nvPr/>
          </p:nvSpPr>
          <p:spPr>
            <a:xfrm>
              <a:off x="5503769" y="6135287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427B6B-006D-45C5-220F-F73011D7C5D4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 bwMode="auto">
            <a:xfrm>
              <a:off x="6170444" y="810094"/>
              <a:ext cx="56161" cy="5325193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EBCA0F-099A-5552-59F9-4027831EEC76}"/>
                </a:ext>
              </a:extLst>
            </p:cNvPr>
            <p:cNvSpPr txBox="1"/>
            <p:nvPr/>
          </p:nvSpPr>
          <p:spPr>
            <a:xfrm>
              <a:off x="5503770" y="2945624"/>
              <a:ext cx="1369511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  <a:endParaRPr lang="en-US" sz="2000" dirty="0">
                <a:solidFill>
                  <a:schemeClr val="accent5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4C8B4-25CE-2D33-0A0D-D52858F6FEE4}"/>
              </a:ext>
            </a:extLst>
          </p:cNvPr>
          <p:cNvGrpSpPr/>
          <p:nvPr/>
        </p:nvGrpSpPr>
        <p:grpSpPr>
          <a:xfrm>
            <a:off x="1107147" y="605900"/>
            <a:ext cx="2526189" cy="6021446"/>
            <a:chOff x="6583680" y="1280160"/>
            <a:chExt cx="2377440" cy="5257800"/>
          </a:xfrm>
        </p:grpSpPr>
        <p:sp>
          <p:nvSpPr>
            <p:cNvPr id="39" name="Rectangle 7">
              <a:extLst>
                <a:ext uri="{FF2B5EF4-FFF2-40B4-BE49-F238E27FC236}">
                  <a16:creationId xmlns:a16="http://schemas.microsoft.com/office/drawing/2014/main" id="{694B771A-184B-5B75-7510-5F69283DCDB8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BDAE28-7157-DAC1-656A-4F0D95D9F465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8CD916-FCF1-2E86-840E-43DB93E4F1A2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B3CCF7-1F2C-CA5E-6EA8-37E85E73504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43FCDC-FE8C-7316-F61B-32A8815CF90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EA2E5E-4898-7053-B75A-7AE4CDC4E8A7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1CBFE3-EF92-2B02-518E-CD95B6A14D18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79BA73-30D3-F4EF-3CE9-509AF4883A6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9A5A58F-FE22-44FF-F296-46E030C7A33E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F6C439-EC49-DE64-D9D5-CBD23D114D36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E733A65-EDF7-92A6-AC7F-064F3FF67D79}"/>
              </a:ext>
            </a:extLst>
          </p:cNvPr>
          <p:cNvSpPr/>
          <p:nvPr/>
        </p:nvSpPr>
        <p:spPr bwMode="auto">
          <a:xfrm>
            <a:off x="1107147" y="5440706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0A8BC1-1DC0-7C0E-2B98-FD0FC126A0EE}"/>
              </a:ext>
            </a:extLst>
          </p:cNvPr>
          <p:cNvGrpSpPr/>
          <p:nvPr/>
        </p:nvGrpSpPr>
        <p:grpSpPr>
          <a:xfrm>
            <a:off x="3697624" y="4201206"/>
            <a:ext cx="8301421" cy="2649898"/>
            <a:chOff x="3697624" y="4201206"/>
            <a:chExt cx="8301421" cy="264989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F7FBDB-0EC0-774D-8900-C0E542CD3C0F}"/>
                </a:ext>
              </a:extLst>
            </p:cNvPr>
            <p:cNvSpPr/>
            <p:nvPr/>
          </p:nvSpPr>
          <p:spPr bwMode="auto">
            <a:xfrm>
              <a:off x="4216220" y="4904123"/>
              <a:ext cx="7782825" cy="167854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1040c: 	e28db004 		  add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10410: 	e59f0010 		 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r0, [pc, 16]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10414: 	ebffffb3 		  bl 102e8 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US" sz="20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r>
                <a:rPr lang="en-US" sz="20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10418: 	e3a00000 		  mov r0, 0</a:t>
              </a:r>
            </a:p>
            <a:p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1041c: 	e24bd004 		  sub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20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592B6-F0FA-AF4A-9BA7-34BE6BB3E29A}"/>
                </a:ext>
              </a:extLst>
            </p:cNvPr>
            <p:cNvSpPr txBox="1"/>
            <p:nvPr/>
          </p:nvSpPr>
          <p:spPr>
            <a:xfrm>
              <a:off x="4267095" y="4201206"/>
              <a:ext cx="7722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</a:rPr>
                <a:t>Instruction 	 Instruction (4-bytes)</a:t>
              </a:r>
            </a:p>
            <a:p>
              <a:r>
                <a:rPr lang="en-US" sz="2000" b="1" dirty="0">
                  <a:solidFill>
                    <a:schemeClr val="accent5"/>
                  </a:solidFill>
                </a:rPr>
                <a:t>Address	 contents		     Assembly Equivalent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4AFD0-4B3E-D244-ACFC-3C95B3742731}"/>
                </a:ext>
              </a:extLst>
            </p:cNvPr>
            <p:cNvSpPr txBox="1"/>
            <p:nvPr/>
          </p:nvSpPr>
          <p:spPr>
            <a:xfrm>
              <a:off x="7746550" y="5339345"/>
              <a:ext cx="108888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Machine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4E8D9-9560-7D4C-9E9D-E087556A443B}"/>
                </a:ext>
              </a:extLst>
            </p:cNvPr>
            <p:cNvSpPr txBox="1"/>
            <p:nvPr/>
          </p:nvSpPr>
          <p:spPr>
            <a:xfrm>
              <a:off x="5907745" y="6512550"/>
              <a:ext cx="1729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high &lt;- low bytes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CF8F4F64-B46B-4D95-A132-2AED5CBAA766}"/>
                </a:ext>
              </a:extLst>
            </p:cNvPr>
            <p:cNvSpPr/>
            <p:nvPr/>
          </p:nvSpPr>
          <p:spPr>
            <a:xfrm>
              <a:off x="7437791" y="5574512"/>
              <a:ext cx="308759" cy="20182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153B078D-3716-A080-9AE0-06C53F33E534}"/>
                </a:ext>
              </a:extLst>
            </p:cNvPr>
            <p:cNvSpPr/>
            <p:nvPr/>
          </p:nvSpPr>
          <p:spPr>
            <a:xfrm>
              <a:off x="3697624" y="5574512"/>
              <a:ext cx="518596" cy="37070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86CF8-D555-AEF4-7C16-03E6C650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84480"/>
            <a:ext cx="6090920" cy="60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4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72C197-C4E9-FB8E-A812-2CB2E8F6F0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581038" y="751618"/>
            <a:ext cx="7876037" cy="2862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Assembly language instructions specify an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operation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  <a:r>
              <a:rPr lang="en-US" sz="2200" dirty="0"/>
              <a:t> to the instruction (arguments of the operation)</a:t>
            </a:r>
          </a:p>
          <a:p>
            <a:r>
              <a:rPr lang="en-US" sz="2200" dirty="0"/>
              <a:t>Three basic types of </a:t>
            </a:r>
            <a:r>
              <a:rPr lang="en-US" sz="2200" dirty="0">
                <a:solidFill>
                  <a:srgbClr val="2C895B"/>
                </a:solidFill>
              </a:rPr>
              <a:t>operands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where the result will be stored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Source</a:t>
            </a:r>
            <a:r>
              <a:rPr lang="en-US" sz="2200" dirty="0"/>
              <a:t>: where data is read from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Immediate</a:t>
            </a:r>
            <a:r>
              <a:rPr lang="en-US" sz="2200" dirty="0"/>
              <a:t>: an actual value like the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  <a:r>
              <a:rPr lang="en-US" sz="2200" dirty="0"/>
              <a:t> in y = x + </a:t>
            </a:r>
            <a:r>
              <a:rPr lang="en-US" sz="22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B2B5F-9513-0439-6259-A2E4D9DB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00891"/>
          </a:xfrm>
        </p:spPr>
        <p:txBody>
          <a:bodyPr/>
          <a:lstStyle/>
          <a:p>
            <a:r>
              <a:rPr lang="en-US" dirty="0"/>
              <a:t>Anatomy of an Assembly instruction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5B05F-F277-C58D-F77B-C53304122B7B}"/>
              </a:ext>
            </a:extLst>
          </p:cNvPr>
          <p:cNvSpPr txBox="1"/>
          <p:nvPr/>
        </p:nvSpPr>
        <p:spPr>
          <a:xfrm>
            <a:off x="3022984" y="4346174"/>
            <a:ext cx="331693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r1,   r2</a:t>
            </a: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	r0,   r1,  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03DF4F-77A0-6E93-3EB4-69567B99604D}"/>
              </a:ext>
            </a:extLst>
          </p:cNvPr>
          <p:cNvGrpSpPr/>
          <p:nvPr/>
        </p:nvGrpSpPr>
        <p:grpSpPr>
          <a:xfrm>
            <a:off x="4250304" y="3754119"/>
            <a:ext cx="6151511" cy="709601"/>
            <a:chOff x="3585280" y="3754119"/>
            <a:chExt cx="6151511" cy="7096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D452F9-8BE2-DA93-FC51-16B76244C4D5}"/>
                </a:ext>
              </a:extLst>
            </p:cNvPr>
            <p:cNvSpPr txBox="1"/>
            <p:nvPr/>
          </p:nvSpPr>
          <p:spPr>
            <a:xfrm>
              <a:off x="6674734" y="3754119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Operands (variables</a:t>
              </a:r>
              <a:r>
                <a:rPr lang="en-US" sz="2400" dirty="0">
                  <a:solidFill>
                    <a:srgbClr val="0070C0"/>
                  </a:solidFill>
                </a:rPr>
                <a:t>)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A941D9-3C7D-DE17-E4B0-3289CC22E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5280" y="4021723"/>
              <a:ext cx="3089453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56B4B5D-5935-09CF-4E18-E157AC05A1C9}"/>
                </a:ext>
              </a:extLst>
            </p:cNvPr>
            <p:cNvCxnSpPr/>
            <p:nvPr/>
          </p:nvCxnSpPr>
          <p:spPr>
            <a:xfrm>
              <a:off x="3585280" y="3994785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641C6FE-BA04-C1EF-EBEA-3B20B2E30828}"/>
                </a:ext>
              </a:extLst>
            </p:cNvPr>
            <p:cNvCxnSpPr/>
            <p:nvPr/>
          </p:nvCxnSpPr>
          <p:spPr>
            <a:xfrm>
              <a:off x="4372634" y="4015058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AEC6BD-6C6F-CD13-63D6-33EAAB3C7D67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70EC03-D110-3FE9-0C7B-57BAB06EBE61}"/>
              </a:ext>
            </a:extLst>
          </p:cNvPr>
          <p:cNvGrpSpPr/>
          <p:nvPr/>
        </p:nvGrpSpPr>
        <p:grpSpPr>
          <a:xfrm>
            <a:off x="4961457" y="4718313"/>
            <a:ext cx="5062049" cy="546648"/>
            <a:chOff x="4296433" y="4718313"/>
            <a:chExt cx="5062049" cy="5466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716519-AF72-FCCA-ABE2-30A403648CDA}"/>
                </a:ext>
              </a:extLst>
            </p:cNvPr>
            <p:cNvSpPr txBox="1"/>
            <p:nvPr/>
          </p:nvSpPr>
          <p:spPr>
            <a:xfrm>
              <a:off x="6674734" y="4803296"/>
              <a:ext cx="268374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Source Operands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680F8C2-DB67-A6DF-6FAE-F32D70371D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433" y="5064235"/>
              <a:ext cx="237830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77D6C5B-B465-B629-A5B0-F65308CC3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19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EDB578-058C-07FF-A176-0425BCFC3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8205" y="471831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4847B0-4174-5845-E75A-2A6455626305}"/>
              </a:ext>
            </a:extLst>
          </p:cNvPr>
          <p:cNvGrpSpPr/>
          <p:nvPr/>
        </p:nvGrpSpPr>
        <p:grpSpPr>
          <a:xfrm>
            <a:off x="4250304" y="4718313"/>
            <a:ext cx="6151510" cy="1134160"/>
            <a:chOff x="3585280" y="4718313"/>
            <a:chExt cx="6151510" cy="11341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B22AD7-BCF0-B3B2-076E-1D8262E2DA59}"/>
                </a:ext>
              </a:extLst>
            </p:cNvPr>
            <p:cNvSpPr txBox="1"/>
            <p:nvPr/>
          </p:nvSpPr>
          <p:spPr>
            <a:xfrm>
              <a:off x="6674733" y="5390808"/>
              <a:ext cx="3062057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Destination Operand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14BF8A-0CBE-2781-C2BF-B045FAB8E451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585280" y="5612671"/>
              <a:ext cx="3089453" cy="897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8CCCAF-91B5-C04A-527F-97F61C671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5280" y="4718313"/>
              <a:ext cx="0" cy="894358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C372C9-997A-574C-E245-D985994A14A3}"/>
              </a:ext>
            </a:extLst>
          </p:cNvPr>
          <p:cNvGrpSpPr/>
          <p:nvPr/>
        </p:nvGrpSpPr>
        <p:grpSpPr>
          <a:xfrm>
            <a:off x="5946133" y="6216243"/>
            <a:ext cx="4371097" cy="530588"/>
            <a:chOff x="5281109" y="6216243"/>
            <a:chExt cx="4371097" cy="5305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98D9A9-F1D6-E3A4-ADA3-852211BCDB5F}"/>
                </a:ext>
              </a:extLst>
            </p:cNvPr>
            <p:cNvSpPr txBox="1"/>
            <p:nvPr/>
          </p:nvSpPr>
          <p:spPr>
            <a:xfrm>
              <a:off x="6674734" y="6285166"/>
              <a:ext cx="2977472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Immediate Operand 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E158BF9-ECED-63C3-BE9F-8DB3F5AE7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1109" y="6546105"/>
              <a:ext cx="13936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CC86F8-F46D-34D5-64E3-A46146646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109" y="6216243"/>
              <a:ext cx="0" cy="345922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C4F006-8AEB-E86B-A0E7-E9F451BEB4A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B52AC8-2566-07F7-4B71-4C077A7E8F32}"/>
              </a:ext>
            </a:extLst>
          </p:cNvPr>
          <p:cNvGrpSpPr/>
          <p:nvPr/>
        </p:nvGrpSpPr>
        <p:grpSpPr>
          <a:xfrm>
            <a:off x="925939" y="3731527"/>
            <a:ext cx="2498475" cy="606404"/>
            <a:chOff x="2987108" y="3857316"/>
            <a:chExt cx="2498475" cy="6064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002F3D-53E4-8E16-2DE0-BCFD162BFFB4}"/>
                </a:ext>
              </a:extLst>
            </p:cNvPr>
            <p:cNvSpPr txBox="1"/>
            <p:nvPr/>
          </p:nvSpPr>
          <p:spPr>
            <a:xfrm>
              <a:off x="2987108" y="3857316"/>
              <a:ext cx="1470274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2C895B"/>
                  </a:solidFill>
                </a:rPr>
                <a:t>operation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A16AE-38A0-951C-893F-D90B86821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1860" y="4017350"/>
              <a:ext cx="1013723" cy="437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AA601C6-1EE8-2DBF-1B0C-D94B7900D526}"/>
                </a:ext>
              </a:extLst>
            </p:cNvPr>
            <p:cNvCxnSpPr/>
            <p:nvPr/>
          </p:nvCxnSpPr>
          <p:spPr>
            <a:xfrm>
              <a:off x="5485583" y="4021723"/>
              <a:ext cx="0" cy="441997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0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D1968-59BA-FDB9-2201-AA1BC31F84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95714" y="935544"/>
            <a:ext cx="9877566" cy="34859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Operations are abbreviated int </a:t>
            </a:r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(1– 5 letters)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Assembly Instructions </a:t>
            </a:r>
            <a:r>
              <a:rPr lang="en-US" sz="2400" dirty="0"/>
              <a:t>are specified with a very regular syntax</a:t>
            </a:r>
          </a:p>
          <a:p>
            <a:pPr lvl="1"/>
            <a:r>
              <a:rPr lang="en-US" sz="2400" dirty="0">
                <a:solidFill>
                  <a:srgbClr val="2C895B"/>
                </a:solidFill>
              </a:rPr>
              <a:t>Opcodes</a:t>
            </a:r>
            <a:r>
              <a:rPr lang="en-US" sz="2400" dirty="0"/>
              <a:t> are followed by </a:t>
            </a:r>
            <a:r>
              <a:rPr lang="en-US" sz="2400" dirty="0">
                <a:solidFill>
                  <a:srgbClr val="F37440"/>
                </a:solidFill>
              </a:rPr>
              <a:t>arguments</a:t>
            </a:r>
          </a:p>
          <a:p>
            <a:pPr lvl="1"/>
            <a:r>
              <a:rPr lang="en-US" sz="2400" dirty="0"/>
              <a:t>Usually the </a:t>
            </a:r>
            <a:r>
              <a:rPr lang="en-US" sz="2400" dirty="0">
                <a:solidFill>
                  <a:srgbClr val="F37440"/>
                </a:solidFill>
              </a:rPr>
              <a:t>destination argument is next</a:t>
            </a:r>
            <a:r>
              <a:rPr lang="en-US" sz="2400" dirty="0"/>
              <a:t>, then </a:t>
            </a:r>
            <a:r>
              <a:rPr lang="en-US" sz="2400" dirty="0">
                <a:solidFill>
                  <a:srgbClr val="0070C0"/>
                </a:solidFill>
              </a:rPr>
              <a:t>one or more source arguments</a:t>
            </a:r>
            <a:r>
              <a:rPr lang="en-US" sz="2400" dirty="0"/>
              <a:t> (this is not strictly the case, but it is generally true)</a:t>
            </a:r>
          </a:p>
          <a:p>
            <a:r>
              <a:rPr lang="en-US" sz="2400" dirty="0"/>
              <a:t>Why this order?</a:t>
            </a:r>
          </a:p>
          <a:p>
            <a:r>
              <a:rPr lang="en-US" sz="2400" dirty="0"/>
              <a:t>Analogy to C or Java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44246-55F2-8B78-3162-32C8115A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an Instruction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7DAC4-2A1A-B787-9B25-D17236BE0351}"/>
              </a:ext>
            </a:extLst>
          </p:cNvPr>
          <p:cNvSpPr txBox="1"/>
          <p:nvPr/>
        </p:nvSpPr>
        <p:spPr>
          <a:xfrm>
            <a:off x="3561729" y="4623173"/>
            <a:ext cx="5480988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r0, r1, r2;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r1 + r2; 		// 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BCBBF-8548-42DF-BE0E-4E4F3078F0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0214A8-9655-5790-7BAB-04209AF3D97B}"/>
              </a:ext>
            </a:extLst>
          </p:cNvPr>
          <p:cNvSpPr txBox="1"/>
          <p:nvPr/>
        </p:nvSpPr>
        <p:spPr>
          <a:xfrm>
            <a:off x="3481781" y="5655814"/>
            <a:ext cx="661912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r1  + r2</a:t>
            </a:r>
          </a:p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	r0,  r1,   r2   // assembly</a:t>
            </a:r>
          </a:p>
        </p:txBody>
      </p:sp>
    </p:spTree>
    <p:extLst>
      <p:ext uri="{BB962C8B-B14F-4D97-AF65-F5344CB8AC3E}">
        <p14:creationId xmlns:p14="http://schemas.microsoft.com/office/powerpoint/2010/main" val="3841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  <p:bldP spid="6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42A8E53-1DEF-ACA0-4DD3-DAA710D72250}"/>
              </a:ext>
            </a:extLst>
          </p:cNvPr>
          <p:cNvSpPr/>
          <p:nvPr/>
        </p:nvSpPr>
        <p:spPr>
          <a:xfrm>
            <a:off x="7801873" y="3246933"/>
            <a:ext cx="4371474" cy="3578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32E2-C186-A00A-2E74-D09F279C2F4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8274" y="728307"/>
            <a:ext cx="7543599" cy="27625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Instructions are </a:t>
            </a:r>
            <a:r>
              <a:rPr lang="en-US" b="1" dirty="0">
                <a:solidFill>
                  <a:srgbClr val="2C895B"/>
                </a:solidFill>
              </a:rPr>
              <a:t>retrieved sequentially </a:t>
            </a:r>
            <a:r>
              <a:rPr lang="en-US" dirty="0">
                <a:solidFill>
                  <a:srgbClr val="2C895B"/>
                </a:solidFill>
              </a:rPr>
              <a:t>from me</a:t>
            </a:r>
            <a:r>
              <a:rPr lang="en-US" dirty="0"/>
              <a:t>mory</a:t>
            </a:r>
          </a:p>
          <a:p>
            <a:r>
              <a:rPr lang="en-US" dirty="0"/>
              <a:t>Each instruction </a:t>
            </a:r>
            <a:r>
              <a:rPr lang="en-US" dirty="0">
                <a:solidFill>
                  <a:srgbClr val="2C895B"/>
                </a:solidFill>
              </a:rPr>
              <a:t>executes to completion </a:t>
            </a:r>
            <a:r>
              <a:rPr lang="en-US" b="1" dirty="0">
                <a:solidFill>
                  <a:srgbClr val="F37440"/>
                </a:solidFill>
              </a:rPr>
              <a:t>before</a:t>
            </a:r>
            <a:r>
              <a:rPr lang="en-US" dirty="0">
                <a:solidFill>
                  <a:srgbClr val="F37440"/>
                </a:solidFill>
              </a:rPr>
              <a:t> the next instruction is completed</a:t>
            </a:r>
          </a:p>
          <a:p>
            <a:r>
              <a:rPr lang="en-US" dirty="0"/>
              <a:t>Conceptually the pc (program counter) points at executing instruction </a:t>
            </a:r>
          </a:p>
          <a:p>
            <a:r>
              <a:rPr lang="en-US" dirty="0"/>
              <a:t>exceptions: loops, function calls, traps,..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EDA57-27DF-FEC4-836C-33BEC78D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57" y="26172"/>
            <a:ext cx="10515600" cy="466460"/>
          </a:xfrm>
        </p:spPr>
        <p:txBody>
          <a:bodyPr/>
          <a:lstStyle/>
          <a:p>
            <a:r>
              <a:rPr lang="en-US" dirty="0"/>
              <a:t>Program Execution: A Series of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A348B-CB43-D209-BF96-59DFC6978FB5}"/>
              </a:ext>
            </a:extLst>
          </p:cNvPr>
          <p:cNvSpPr txBox="1"/>
          <p:nvPr/>
        </p:nvSpPr>
        <p:spPr>
          <a:xfrm>
            <a:off x="2330365" y="4445036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r1, r1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F57C3-460E-119D-7BC5-7C146C5D5FB3}"/>
              </a:ext>
            </a:extLst>
          </p:cNvPr>
          <p:cNvSpPr txBox="1"/>
          <p:nvPr/>
        </p:nvSpPr>
        <p:spPr>
          <a:xfrm>
            <a:off x="2330365" y="5002550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D213A-2B25-94BC-EF9C-BFB6FFC56DA5}"/>
              </a:ext>
            </a:extLst>
          </p:cNvPr>
          <p:cNvSpPr txBox="1"/>
          <p:nvPr/>
        </p:nvSpPr>
        <p:spPr>
          <a:xfrm>
            <a:off x="2330365" y="5560064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r0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89BEF-A0B7-2768-E053-A4A4A2DF47DB}"/>
              </a:ext>
            </a:extLst>
          </p:cNvPr>
          <p:cNvSpPr txBox="1"/>
          <p:nvPr/>
        </p:nvSpPr>
        <p:spPr>
          <a:xfrm>
            <a:off x="2330365" y="6117578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r1, r0, 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88A92-2691-0FB9-A199-5FEB4DF5D727}"/>
              </a:ext>
            </a:extLst>
          </p:cNvPr>
          <p:cNvSpPr txBox="1"/>
          <p:nvPr/>
        </p:nvSpPr>
        <p:spPr>
          <a:xfrm>
            <a:off x="8168408" y="4561044"/>
            <a:ext cx="256352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4 r1 =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CF458-F76F-52DD-2B5A-1A6465B6AF95}"/>
              </a:ext>
            </a:extLst>
          </p:cNvPr>
          <p:cNvSpPr txBox="1"/>
          <p:nvPr/>
        </p:nvSpPr>
        <p:spPr>
          <a:xfrm>
            <a:off x="8168408" y="3685172"/>
            <a:ext cx="25635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 r1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892D5-184F-4FDC-8D80-CD1833287855}"/>
              </a:ext>
            </a:extLst>
          </p:cNvPr>
          <p:cNvSpPr txBox="1"/>
          <p:nvPr/>
        </p:nvSpPr>
        <p:spPr>
          <a:xfrm>
            <a:off x="8168408" y="5121591"/>
            <a:ext cx="25635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8 r1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6FE7FB-C6F7-9C5E-AC20-704AC1FEA230}"/>
              </a:ext>
            </a:extLst>
          </p:cNvPr>
          <p:cNvSpPr txBox="1"/>
          <p:nvPr/>
        </p:nvSpPr>
        <p:spPr>
          <a:xfrm>
            <a:off x="8168408" y="5677425"/>
            <a:ext cx="256352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7B07F-B250-B75A-0201-821B87721FAF}"/>
              </a:ext>
            </a:extLst>
          </p:cNvPr>
          <p:cNvSpPr txBox="1"/>
          <p:nvPr/>
        </p:nvSpPr>
        <p:spPr>
          <a:xfrm>
            <a:off x="8168408" y="6236618"/>
            <a:ext cx="273344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16 r1 = 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16621F-8D5E-799E-5D22-53D172B9F2D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6099E-2B6F-2AA1-9807-877FB14D834D}"/>
              </a:ext>
            </a:extLst>
          </p:cNvPr>
          <p:cNvSpPr txBox="1"/>
          <p:nvPr/>
        </p:nvSpPr>
        <p:spPr>
          <a:xfrm>
            <a:off x="2067223" y="4039657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Content in Text 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67BD87-7533-433B-075B-F1E84D891745}"/>
              </a:ext>
            </a:extLst>
          </p:cNvPr>
          <p:cNvSpPr txBox="1"/>
          <p:nvPr/>
        </p:nvSpPr>
        <p:spPr>
          <a:xfrm>
            <a:off x="10759184" y="37316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values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058A17-7EF2-3D86-91E6-2F2B3C8540E2}"/>
              </a:ext>
            </a:extLst>
          </p:cNvPr>
          <p:cNvGrpSpPr/>
          <p:nvPr/>
        </p:nvGrpSpPr>
        <p:grpSpPr>
          <a:xfrm>
            <a:off x="4835278" y="4470074"/>
            <a:ext cx="1620957" cy="2205018"/>
            <a:chOff x="5949340" y="4492112"/>
            <a:chExt cx="1620957" cy="220501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01EA5F-52C5-D364-1F48-7424A666C8F4}"/>
                </a:ext>
              </a:extLst>
            </p:cNvPr>
            <p:cNvSpPr txBox="1"/>
            <p:nvPr/>
          </p:nvSpPr>
          <p:spPr>
            <a:xfrm>
              <a:off x="5962559" y="449211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437424-FB87-B517-5733-971500A0B7CA}"/>
                </a:ext>
              </a:extLst>
            </p:cNvPr>
            <p:cNvSpPr txBox="1"/>
            <p:nvPr/>
          </p:nvSpPr>
          <p:spPr>
            <a:xfrm>
              <a:off x="5949340" y="632779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 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8D63629-58E1-56EA-DBDA-8ED95E6AF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0" y="46205"/>
            <a:ext cx="3172736" cy="315386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4F73E97-50BD-B58E-B324-7D46E19B3822}"/>
              </a:ext>
            </a:extLst>
          </p:cNvPr>
          <p:cNvGrpSpPr/>
          <p:nvPr/>
        </p:nvGrpSpPr>
        <p:grpSpPr>
          <a:xfrm>
            <a:off x="8014505" y="2157663"/>
            <a:ext cx="3583032" cy="1476480"/>
            <a:chOff x="8014505" y="2157663"/>
            <a:chExt cx="3583032" cy="14764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165A8C-F525-A09F-89E0-843EA9CA0849}"/>
                </a:ext>
              </a:extLst>
            </p:cNvPr>
            <p:cNvSpPr txBox="1"/>
            <p:nvPr/>
          </p:nvSpPr>
          <p:spPr>
            <a:xfrm>
              <a:off x="8014505" y="3264811"/>
              <a:ext cx="358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contents inside the CPU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98262EC-EF6D-1A50-E903-69782169E18E}"/>
                </a:ext>
              </a:extLst>
            </p:cNvPr>
            <p:cNvCxnSpPr/>
            <p:nvPr/>
          </p:nvCxnSpPr>
          <p:spPr>
            <a:xfrm flipV="1">
              <a:off x="8662737" y="2157663"/>
              <a:ext cx="1243263" cy="1136577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289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uiExpand="1" build="p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53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18882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C3EB4-2C5E-34F8-3B18-A552C487AB46}"/>
              </a:ext>
            </a:extLst>
          </p:cNvPr>
          <p:cNvSpPr txBox="1"/>
          <p:nvPr/>
        </p:nvSpPr>
        <p:spPr>
          <a:xfrm>
            <a:off x="149135" y="2454031"/>
            <a:ext cx="638989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endCxn id="81" idx="3"/>
          </p:cNvCxnSpPr>
          <p:nvPr/>
        </p:nvCxnSpPr>
        <p:spPr>
          <a:xfrm flipH="1" flipV="1">
            <a:off x="8116161" y="4387623"/>
            <a:ext cx="1804283" cy="36142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  <a:endCxn id="133" idx="1"/>
          </p:cNvCxnSpPr>
          <p:nvPr/>
        </p:nvCxnSpPr>
        <p:spPr>
          <a:xfrm flipV="1">
            <a:off x="8116161" y="4853920"/>
            <a:ext cx="1343295" cy="23427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325248" y="490095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68119" y="39946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reads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02D04-85FE-2985-C6CE-50E036D9DEB6}"/>
              </a:ext>
            </a:extLst>
          </p:cNvPr>
          <p:cNvSpPr txBox="1"/>
          <p:nvPr/>
        </p:nvSpPr>
        <p:spPr>
          <a:xfrm>
            <a:off x="1098967" y="1136733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11856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9" y="112735"/>
            <a:ext cx="8969191" cy="445308"/>
          </a:xfrm>
        </p:spPr>
        <p:txBody>
          <a:bodyPr/>
          <a:lstStyle/>
          <a:p>
            <a:r>
              <a:rPr lang="en-US" dirty="0"/>
              <a:t>Load/Store: 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6981953" y="500880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6460656" y="1256944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6981953" y="476393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0x1004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6981953" y="451907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6981953" y="427421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0x4321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6981953" y="402935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6981953" y="37844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6981953" y="35396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6981953" y="32947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6981953" y="30499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6981953" y="28050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6981953" y="25601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6981953" y="23153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6981953" y="20704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6981953" y="18255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6981953" y="15807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6981953" y="13358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23B818-6D12-E048-A6F0-13595ECF26B0}"/>
              </a:ext>
            </a:extLst>
          </p:cNvPr>
          <p:cNvSpPr/>
          <p:nvPr/>
        </p:nvSpPr>
        <p:spPr>
          <a:xfrm>
            <a:off x="10240139" y="597735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E46774-637A-BC43-880A-F2EB650D9C82}"/>
              </a:ext>
            </a:extLst>
          </p:cNvPr>
          <p:cNvSpPr/>
          <p:nvPr/>
        </p:nvSpPr>
        <p:spPr>
          <a:xfrm>
            <a:off x="10240139" y="572866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F3A005-B3A0-9B47-A4FF-E2E37C0D73F7}"/>
              </a:ext>
            </a:extLst>
          </p:cNvPr>
          <p:cNvSpPr/>
          <p:nvPr/>
        </p:nvSpPr>
        <p:spPr>
          <a:xfrm>
            <a:off x="10240139" y="547998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9EA7815-5ED9-7245-A8E6-93C522984CB6}"/>
              </a:ext>
            </a:extLst>
          </p:cNvPr>
          <p:cNvSpPr/>
          <p:nvPr/>
        </p:nvSpPr>
        <p:spPr>
          <a:xfrm>
            <a:off x="10240139" y="523130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ABAB0F8-C98C-014A-8384-223A02B1D893}"/>
              </a:ext>
            </a:extLst>
          </p:cNvPr>
          <p:cNvSpPr/>
          <p:nvPr/>
        </p:nvSpPr>
        <p:spPr>
          <a:xfrm>
            <a:off x="10240139" y="498261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B38631C-49D2-4049-B444-86B9FC26A5BA}"/>
              </a:ext>
            </a:extLst>
          </p:cNvPr>
          <p:cNvSpPr/>
          <p:nvPr/>
        </p:nvSpPr>
        <p:spPr>
          <a:xfrm>
            <a:off x="10240139" y="473393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27CE403-2C6F-9845-92A1-3ECB22172E53}"/>
              </a:ext>
            </a:extLst>
          </p:cNvPr>
          <p:cNvSpPr/>
          <p:nvPr/>
        </p:nvSpPr>
        <p:spPr>
          <a:xfrm>
            <a:off x="10240139" y="4485253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DD5D81-D1E4-E542-9076-1AF2DE6131B4}"/>
              </a:ext>
            </a:extLst>
          </p:cNvPr>
          <p:cNvSpPr/>
          <p:nvPr/>
        </p:nvSpPr>
        <p:spPr>
          <a:xfrm>
            <a:off x="10240139" y="423656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D5C827F-CD3C-8E49-8827-10DBD57475E7}"/>
              </a:ext>
            </a:extLst>
          </p:cNvPr>
          <p:cNvSpPr/>
          <p:nvPr/>
        </p:nvSpPr>
        <p:spPr>
          <a:xfrm>
            <a:off x="10240139" y="398788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2C92F08-7FB7-914C-9309-107C9CEF57E1}"/>
              </a:ext>
            </a:extLst>
          </p:cNvPr>
          <p:cNvSpPr/>
          <p:nvPr/>
        </p:nvSpPr>
        <p:spPr>
          <a:xfrm>
            <a:off x="10508074" y="94708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A608CC-7EF3-A04A-B103-EFC999E310F7}"/>
              </a:ext>
            </a:extLst>
          </p:cNvPr>
          <p:cNvSpPr/>
          <p:nvPr/>
        </p:nvSpPr>
        <p:spPr>
          <a:xfrm>
            <a:off x="10490034" y="627553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B50B694-5852-F540-ADB0-A461BEE16AA8}"/>
              </a:ext>
            </a:extLst>
          </p:cNvPr>
          <p:cNvSpPr txBox="1"/>
          <p:nvPr/>
        </p:nvSpPr>
        <p:spPr>
          <a:xfrm>
            <a:off x="9545838" y="183604"/>
            <a:ext cx="2121093" cy="400110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External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21D2F-1312-B748-8FCA-E4023E6B430C}"/>
              </a:ext>
            </a:extLst>
          </p:cNvPr>
          <p:cNvSpPr txBox="1"/>
          <p:nvPr/>
        </p:nvSpPr>
        <p:spPr>
          <a:xfrm>
            <a:off x="10872296" y="568558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47838F-D585-9CD7-65A0-465DFCF4ECBE}"/>
              </a:ext>
            </a:extLst>
          </p:cNvPr>
          <p:cNvSpPr/>
          <p:nvPr/>
        </p:nvSpPr>
        <p:spPr>
          <a:xfrm>
            <a:off x="10240139" y="271918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5758B18-D31F-9476-224C-1D1484EBE751}"/>
              </a:ext>
            </a:extLst>
          </p:cNvPr>
          <p:cNvSpPr/>
          <p:nvPr/>
        </p:nvSpPr>
        <p:spPr>
          <a:xfrm>
            <a:off x="10240139" y="247050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1A3DA-EADB-77DA-C818-56478C4D7CD9}"/>
              </a:ext>
            </a:extLst>
          </p:cNvPr>
          <p:cNvSpPr/>
          <p:nvPr/>
        </p:nvSpPr>
        <p:spPr>
          <a:xfrm>
            <a:off x="10240139" y="222182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78CBAD-8AE6-6D47-3A93-6C5B3CCE8A36}"/>
              </a:ext>
            </a:extLst>
          </p:cNvPr>
          <p:cNvSpPr/>
          <p:nvPr/>
        </p:nvSpPr>
        <p:spPr>
          <a:xfrm>
            <a:off x="10240139" y="197313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CDD5E3-11DB-10BA-31A8-C6BB81276F98}"/>
              </a:ext>
            </a:extLst>
          </p:cNvPr>
          <p:cNvSpPr/>
          <p:nvPr/>
        </p:nvSpPr>
        <p:spPr>
          <a:xfrm>
            <a:off x="10240139" y="1724456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CFF47C-8471-60BC-CBC9-5427160F0403}"/>
              </a:ext>
            </a:extLst>
          </p:cNvPr>
          <p:cNvSpPr/>
          <p:nvPr/>
        </p:nvSpPr>
        <p:spPr>
          <a:xfrm>
            <a:off x="10240139" y="147577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E87E1C-AC97-C43F-275B-CEC4B8A2B2D2}"/>
              </a:ext>
            </a:extLst>
          </p:cNvPr>
          <p:cNvSpPr/>
          <p:nvPr/>
        </p:nvSpPr>
        <p:spPr>
          <a:xfrm>
            <a:off x="10240139" y="1227089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D1FA84-82C9-5FDC-FB0C-E5EDAB339FD6}"/>
              </a:ext>
            </a:extLst>
          </p:cNvPr>
          <p:cNvSpPr/>
          <p:nvPr/>
        </p:nvSpPr>
        <p:spPr>
          <a:xfrm>
            <a:off x="10526114" y="6583581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28B280C-3141-289A-3FA7-E04E5D7E6208}"/>
              </a:ext>
            </a:extLst>
          </p:cNvPr>
          <p:cNvSpPr/>
          <p:nvPr/>
        </p:nvSpPr>
        <p:spPr>
          <a:xfrm>
            <a:off x="10508074" y="6264047"/>
            <a:ext cx="160543" cy="161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9034A5-808A-33B7-6ECB-3C31E5BC22A4}"/>
              </a:ext>
            </a:extLst>
          </p:cNvPr>
          <p:cNvSpPr txBox="1"/>
          <p:nvPr/>
        </p:nvSpPr>
        <p:spPr>
          <a:xfrm>
            <a:off x="10872296" y="46449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0x00001004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A8121A-F9A7-07AD-7345-7F819D2D02DA}"/>
              </a:ext>
            </a:extLst>
          </p:cNvPr>
          <p:cNvSpPr txBox="1"/>
          <p:nvPr/>
        </p:nvSpPr>
        <p:spPr>
          <a:xfrm>
            <a:off x="10872296" y="36585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C88D548-BFCD-A606-D416-C6797E767051}"/>
              </a:ext>
            </a:extLst>
          </p:cNvPr>
          <p:cNvSpPr txBox="1"/>
          <p:nvPr/>
        </p:nvSpPr>
        <p:spPr>
          <a:xfrm>
            <a:off x="10872296" y="266293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0x0000100c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21BA3BF-1232-D457-BB9E-DFBFBB0EE88A}"/>
              </a:ext>
            </a:extLst>
          </p:cNvPr>
          <p:cNvSpPr txBox="1"/>
          <p:nvPr/>
        </p:nvSpPr>
        <p:spPr>
          <a:xfrm>
            <a:off x="10872296" y="166820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0x00001010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A4CA26-4538-256C-0409-34BBF00B4FAB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116161" y="3417975"/>
            <a:ext cx="1845804" cy="969648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3DF6CDDF-C6D9-1E68-F55C-235DBD8ABC81}"/>
              </a:ext>
            </a:extLst>
          </p:cNvPr>
          <p:cNvSpPr/>
          <p:nvPr/>
        </p:nvSpPr>
        <p:spPr>
          <a:xfrm>
            <a:off x="9920444" y="3987886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65E7DD-2180-C294-8DD5-FC33BF24A882}"/>
              </a:ext>
            </a:extLst>
          </p:cNvPr>
          <p:cNvSpPr txBox="1"/>
          <p:nvPr/>
        </p:nvSpPr>
        <p:spPr>
          <a:xfrm>
            <a:off x="9459456" y="4653865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x[0]</a:t>
            </a:r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01E8B304-50AD-9373-B508-8A55C16DCC7E}"/>
              </a:ext>
            </a:extLst>
          </p:cNvPr>
          <p:cNvSpPr/>
          <p:nvPr/>
        </p:nvSpPr>
        <p:spPr>
          <a:xfrm>
            <a:off x="9961965" y="2997562"/>
            <a:ext cx="233082" cy="92465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C187A68-26D2-A511-BC60-500BE97E5B63}"/>
              </a:ext>
            </a:extLst>
          </p:cNvPr>
          <p:cNvSpPr txBox="1"/>
          <p:nvPr/>
        </p:nvSpPr>
        <p:spPr>
          <a:xfrm>
            <a:off x="9503798" y="3619631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x[1]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5D7EFE3-C779-39F4-8866-F214C28A4DBE}"/>
              </a:ext>
            </a:extLst>
          </p:cNvPr>
          <p:cNvSpPr/>
          <p:nvPr/>
        </p:nvSpPr>
        <p:spPr>
          <a:xfrm>
            <a:off x="10241292" y="372334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5802FD-27C8-5EB8-CF98-696F36664660}"/>
              </a:ext>
            </a:extLst>
          </p:cNvPr>
          <p:cNvSpPr/>
          <p:nvPr/>
        </p:nvSpPr>
        <p:spPr>
          <a:xfrm>
            <a:off x="10241292" y="347466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6E7B287-1ECC-E347-7978-12B98AA95545}"/>
              </a:ext>
            </a:extLst>
          </p:cNvPr>
          <p:cNvSpPr/>
          <p:nvPr/>
        </p:nvSpPr>
        <p:spPr>
          <a:xfrm>
            <a:off x="10241292" y="322597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D8805B0-87AD-0A3D-F45D-C7AD888C2A65}"/>
              </a:ext>
            </a:extLst>
          </p:cNvPr>
          <p:cNvSpPr/>
          <p:nvPr/>
        </p:nvSpPr>
        <p:spPr>
          <a:xfrm>
            <a:off x="10241292" y="297729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98D994F-6BE7-04E3-50C2-6A8CD08EC8AE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8116161" y="3907699"/>
            <a:ext cx="1514856" cy="969648"/>
          </a:xfrm>
          <a:prstGeom prst="straightConnector1">
            <a:avLst/>
          </a:prstGeom>
          <a:ln w="25400">
            <a:solidFill>
              <a:srgbClr val="2C895B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52E438-EC99-9CF0-9DF4-6A3FCF57066F}"/>
              </a:ext>
            </a:extLst>
          </p:cNvPr>
          <p:cNvSpPr txBox="1"/>
          <p:nvPr/>
        </p:nvSpPr>
        <p:spPr>
          <a:xfrm>
            <a:off x="8455643" y="454245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</a:rPr>
              <a:t>r1 + 4 </a:t>
            </a:r>
          </a:p>
          <a:p>
            <a:r>
              <a:rPr lang="en-US" dirty="0">
                <a:solidFill>
                  <a:srgbClr val="2C895B"/>
                </a:solidFill>
              </a:rPr>
              <a:t>points 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79DA7C1-17FC-B6C6-76B0-4D42BF506223}"/>
              </a:ext>
            </a:extLst>
          </p:cNvPr>
          <p:cNvSpPr txBox="1"/>
          <p:nvPr/>
        </p:nvSpPr>
        <p:spPr>
          <a:xfrm>
            <a:off x="8158926" y="318869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writes memory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7A4AC-42FE-2AA6-56B4-ADC1AA0DF31B}"/>
              </a:ext>
            </a:extLst>
          </p:cNvPr>
          <p:cNvSpPr/>
          <p:nvPr/>
        </p:nvSpPr>
        <p:spPr>
          <a:xfrm>
            <a:off x="10240139" y="371632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2F70-8402-FB55-0F66-1CEB35C24F79}"/>
              </a:ext>
            </a:extLst>
          </p:cNvPr>
          <p:cNvSpPr/>
          <p:nvPr/>
        </p:nvSpPr>
        <p:spPr>
          <a:xfrm>
            <a:off x="10240139" y="3467642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73EFF9B-F29C-5BF1-D7AE-8B8BC33F30DB}"/>
              </a:ext>
            </a:extLst>
          </p:cNvPr>
          <p:cNvSpPr/>
          <p:nvPr/>
        </p:nvSpPr>
        <p:spPr>
          <a:xfrm>
            <a:off x="10240139" y="3218958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ABC4AE9-4613-EA19-EA3C-0743ADDB55F1}"/>
              </a:ext>
            </a:extLst>
          </p:cNvPr>
          <p:cNvSpPr/>
          <p:nvPr/>
        </p:nvSpPr>
        <p:spPr>
          <a:xfrm>
            <a:off x="10240139" y="2970275"/>
            <a:ext cx="696414" cy="199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0x4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31E31-C310-17AA-9162-F4D178ABDC16}"/>
              </a:ext>
            </a:extLst>
          </p:cNvPr>
          <p:cNvSpPr txBox="1"/>
          <p:nvPr/>
        </p:nvSpPr>
        <p:spPr>
          <a:xfrm>
            <a:off x="97177" y="1969968"/>
            <a:ext cx="6389891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store concept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r3;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*r1;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&amp;x;         // r1 contains x's address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*(r1);      // read memory , load register 3</a:t>
            </a:r>
          </a:p>
          <a:p>
            <a:endParaRPr lang="en-US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+ 1;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*(r1) = r3;     // store register 3 to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1A55D-1B4B-4384-EA6C-23E26B862281}"/>
              </a:ext>
            </a:extLst>
          </p:cNvPr>
          <p:cNvSpPr txBox="1"/>
          <p:nvPr/>
        </p:nvSpPr>
        <p:spPr>
          <a:xfrm>
            <a:off x="893340" y="728795"/>
            <a:ext cx="371127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x[2] = {0x4321, 0x0};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= x[0];</a:t>
            </a:r>
          </a:p>
        </p:txBody>
      </p:sp>
    </p:spTree>
    <p:extLst>
      <p:ext uri="{BB962C8B-B14F-4D97-AF65-F5344CB8AC3E}">
        <p14:creationId xmlns:p14="http://schemas.microsoft.com/office/powerpoint/2010/main" val="8592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913B-7C34-7101-E261-7369E46C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Register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E9CDF-D09C-4857-1356-D0ED4C03010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37005" y="1263471"/>
            <a:ext cx="8438291" cy="464247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16 Named registers r0 – r15</a:t>
            </a:r>
          </a:p>
          <a:p>
            <a:r>
              <a:rPr lang="en-US" sz="2400" dirty="0"/>
              <a:t>The operands of almost all instructions are registers</a:t>
            </a:r>
          </a:p>
          <a:p>
            <a:r>
              <a:rPr lang="en-US" sz="2400" dirty="0"/>
              <a:t>To </a:t>
            </a:r>
            <a:r>
              <a:rPr lang="en-US" sz="2400" dirty="0">
                <a:solidFill>
                  <a:srgbClr val="0070C0"/>
                </a:solidFill>
              </a:rPr>
              <a:t>operate on a variable in memory </a:t>
            </a:r>
            <a:r>
              <a:rPr lang="en-US" sz="2400" dirty="0"/>
              <a:t>do the following: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2C895B"/>
                </a:solidFill>
              </a:rPr>
              <a:t>Load the value(s) from memory into a register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Execute the instruction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Store the result back into memory </a:t>
            </a:r>
            <a:r>
              <a:rPr lang="en-US" sz="2400" dirty="0">
                <a:solidFill>
                  <a:srgbClr val="FF0000"/>
                </a:solidFill>
              </a:rPr>
              <a:t>(only if needed!)</a:t>
            </a:r>
          </a:p>
          <a:p>
            <a:r>
              <a:rPr lang="en-US" sz="2400" dirty="0"/>
              <a:t>Going to/from memory is expensive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4X to 20X+ </a:t>
            </a:r>
            <a:r>
              <a:rPr lang="en-US" sz="2400" b="1" dirty="0">
                <a:solidFill>
                  <a:srgbClr val="C00000"/>
                </a:solidFill>
              </a:rPr>
              <a:t>slower</a:t>
            </a:r>
            <a:r>
              <a:rPr lang="en-US" sz="2400" dirty="0"/>
              <a:t> than accessing a register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Strategy: </a:t>
            </a:r>
            <a:r>
              <a:rPr lang="en-US" sz="2400" dirty="0"/>
              <a:t>Keep variables in registers as much as possible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032BB-1BAC-03F1-F0D5-3AC52D3CD60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6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661-64A1-AF4B-BC19-035D4E682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28270"/>
          </a:xfrm>
        </p:spPr>
        <p:txBody>
          <a:bodyPr/>
          <a:lstStyle/>
          <a:p>
            <a:r>
              <a:rPr lang="en-US" dirty="0"/>
              <a:t>AArch32 Instruction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47851F-937D-154C-9964-3AE8583D2E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82649" y="709783"/>
            <a:ext cx="6821124" cy="58523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</a:rPr>
              <a:t>Data movement to/from memory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Transfer Instructions </a:t>
            </a:r>
            <a:r>
              <a:rPr lang="en-US" sz="2200" dirty="0"/>
              <a:t>between memory and registers</a:t>
            </a:r>
          </a:p>
          <a:p>
            <a:pPr lvl="2"/>
            <a:r>
              <a:rPr lang="en-US" sz="2200" dirty="0"/>
              <a:t>Load, Store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Arithmetic and logic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Data processing Instructions </a:t>
            </a:r>
            <a:r>
              <a:rPr lang="en-US" sz="2200" dirty="0"/>
              <a:t>(registers only)</a:t>
            </a:r>
          </a:p>
          <a:p>
            <a:pPr lvl="2"/>
            <a:r>
              <a:rPr lang="en-US" sz="2200" dirty="0"/>
              <a:t>Add, Subtract, Multiply, Shift, Rotate, …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Control Flow</a:t>
            </a:r>
          </a:p>
          <a:p>
            <a:pPr lvl="1"/>
            <a:r>
              <a:rPr lang="en-US" sz="2200" dirty="0"/>
              <a:t>Compare, Test, If-then, Branch, function calls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Miscellaneous</a:t>
            </a:r>
            <a:endParaRPr lang="en-US" sz="2200" dirty="0"/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Traps (OS system calls)</a:t>
            </a:r>
            <a:r>
              <a:rPr lang="en-US" sz="2200" dirty="0"/>
              <a:t>, Breakpoints, wait for events, interrupt enable/disable, data memory barrier, data synchronization barrier</a:t>
            </a:r>
          </a:p>
          <a:p>
            <a:pPr lvl="1"/>
            <a:r>
              <a:rPr lang="en-US" sz="2200" dirty="0"/>
              <a:t>Many others that we will not cover in the class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8D73D-F528-994B-843E-4242D4346958}"/>
              </a:ext>
            </a:extLst>
          </p:cNvPr>
          <p:cNvSpPr/>
          <p:nvPr/>
        </p:nvSpPr>
        <p:spPr>
          <a:xfrm>
            <a:off x="7272833" y="1712238"/>
            <a:ext cx="2042383" cy="163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Arithmetic and 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29C158-C612-A24D-B74B-7E9FDF39B48A}"/>
              </a:ext>
            </a:extLst>
          </p:cNvPr>
          <p:cNvSpPr/>
          <p:nvPr/>
        </p:nvSpPr>
        <p:spPr>
          <a:xfrm>
            <a:off x="9562169" y="1712237"/>
            <a:ext cx="2042383" cy="163524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Movement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2A793-62AE-214F-A640-2A4AFB3CC6FE}"/>
              </a:ext>
            </a:extLst>
          </p:cNvPr>
          <p:cNvSpPr/>
          <p:nvPr/>
        </p:nvSpPr>
        <p:spPr>
          <a:xfrm>
            <a:off x="7272833" y="3629171"/>
            <a:ext cx="2042383" cy="163524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493ABC-438E-E14D-BF8C-5F4CB77CF484}"/>
              </a:ext>
            </a:extLst>
          </p:cNvPr>
          <p:cNvSpPr/>
          <p:nvPr/>
        </p:nvSpPr>
        <p:spPr>
          <a:xfrm>
            <a:off x="9562169" y="3629171"/>
            <a:ext cx="2042383" cy="1635241"/>
          </a:xfrm>
          <a:prstGeom prst="rect">
            <a:avLst/>
          </a:prstGeom>
          <a:solidFill>
            <a:srgbClr val="F37440"/>
          </a:solidFill>
          <a:ln>
            <a:solidFill>
              <a:srgbClr val="F37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57864-18CF-F740-8E8E-EBDF37D4246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57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2026901" y="806847"/>
            <a:ext cx="7894357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Copying</a:t>
            </a:r>
            <a:r>
              <a:rPr lang="en-US" dirty="0"/>
              <a:t> Values Between Registers - MOV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3812254" cy="1971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mov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of the // value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register r0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6346294" y="892472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1878856" y="3915017"/>
            <a:ext cx="7894357" cy="2712797"/>
            <a:chOff x="1878856" y="3915017"/>
            <a:chExt cx="7894357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7894357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8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mov	r0, 100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Expands an 8-bit (imm8) value 100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stored in the instruction 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// into the register r0</a:t>
              </a:r>
              <a:endParaRPr lang="en-US" dirty="0">
                <a:solidFill>
                  <a:srgbClr val="00000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6280789" y="4040785"/>
              <a:ext cx="3362609" cy="2417832"/>
              <a:chOff x="5026198" y="2209800"/>
              <a:chExt cx="3362609" cy="241783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5203092" y="400608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6339873" y="2960477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5026198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100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D9C3A-891E-1456-2958-C439AAD67D7F}"/>
              </a:ext>
            </a:extLst>
          </p:cNvPr>
          <p:cNvSpPr txBox="1"/>
          <p:nvPr/>
        </p:nvSpPr>
        <p:spPr>
          <a:xfrm>
            <a:off x="2362459" y="6104427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Immediate "addressing"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DD25CA-EA91-3B41-C316-BC502DF5805A}"/>
              </a:ext>
            </a:extLst>
          </p:cNvPr>
          <p:cNvSpPr txBox="1"/>
          <p:nvPr/>
        </p:nvSpPr>
        <p:spPr>
          <a:xfrm>
            <a:off x="2041858" y="3011322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register direct "addressing"</a:t>
            </a:r>
          </a:p>
        </p:txBody>
      </p:sp>
    </p:spTree>
    <p:extLst>
      <p:ext uri="{BB962C8B-B14F-4D97-AF65-F5344CB8AC3E}">
        <p14:creationId xmlns:p14="http://schemas.microsoft.com/office/powerpoint/2010/main" val="34863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6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1896273" y="803653"/>
            <a:ext cx="813982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58193"/>
          </a:xfrm>
        </p:spPr>
        <p:txBody>
          <a:bodyPr/>
          <a:lstStyle/>
          <a:p>
            <a:r>
              <a:rPr lang="en-US" dirty="0"/>
              <a:t>First Look: </a:t>
            </a:r>
            <a:r>
              <a:rPr lang="en-US" dirty="0">
                <a:solidFill>
                  <a:srgbClr val="FF0000"/>
                </a:solidFill>
              </a:rPr>
              <a:t>Add/Sub </a:t>
            </a:r>
            <a:r>
              <a:rPr lang="en-US" dirty="0"/>
              <a:t>Registers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2033452" y="929420"/>
            <a:ext cx="2929053" cy="2248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add	r0, r1, r2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// Adds r1 to r2 and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stores the result // in r0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962505" y="892023"/>
            <a:ext cx="4066663" cy="2430075"/>
            <a:chOff x="3690497" y="2172403"/>
            <a:chExt cx="4066663" cy="2430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3690497" y="217240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9A5FED-F399-6C41-A0DD-C76A99C3C1F1}"/>
              </a:ext>
            </a:extLst>
          </p:cNvPr>
          <p:cNvSpPr/>
          <p:nvPr/>
        </p:nvSpPr>
        <p:spPr>
          <a:xfrm>
            <a:off x="7697788" y="892023"/>
            <a:ext cx="2126437" cy="621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ea typeface="Arial"/>
              </a:rPr>
              <a:t>r</a:t>
            </a:r>
            <a:r>
              <a:rPr lang="en-US" sz="2800" dirty="0">
                <a:solidFill>
                  <a:srgbClr val="000000"/>
                </a:solidFill>
                <a:effectLst/>
                <a:ea typeface="Arial"/>
              </a:rPr>
              <a:t>egister r2</a:t>
            </a:r>
            <a:endParaRPr lang="en-US" sz="28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A781A-1CFD-174D-AFEB-B7143541DC39}"/>
              </a:ext>
            </a:extLst>
          </p:cNvPr>
          <p:cNvSpPr txBox="1"/>
          <p:nvPr/>
        </p:nvSpPr>
        <p:spPr>
          <a:xfrm>
            <a:off x="7151151" y="92414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4B896-221B-874F-942A-D86640C8AD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72EB6A-8C4F-5D49-9D98-9FEA6788E928}"/>
              </a:ext>
            </a:extLst>
          </p:cNvPr>
          <p:cNvGrpSpPr/>
          <p:nvPr/>
        </p:nvGrpSpPr>
        <p:grpSpPr>
          <a:xfrm>
            <a:off x="1878856" y="3892727"/>
            <a:ext cx="8157242" cy="2735087"/>
            <a:chOff x="1878856" y="3892727"/>
            <a:chExt cx="8157242" cy="27350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6" y="3915017"/>
              <a:ext cx="8157242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3958047" cy="224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sub	r0, r1, 100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</a:rPr>
                <a:t>// Perform r1 – 100 and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stores the result in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// r0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444FC4-0E87-D944-81B4-A83E1C2FB557}"/>
                </a:ext>
              </a:extLst>
            </p:cNvPr>
            <p:cNvGrpSpPr/>
            <p:nvPr/>
          </p:nvGrpSpPr>
          <p:grpSpPr>
            <a:xfrm>
              <a:off x="5055610" y="4003953"/>
              <a:ext cx="4066663" cy="2430075"/>
              <a:chOff x="3690497" y="2172403"/>
              <a:chExt cx="4066663" cy="243007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BA7B186-FFB1-3B4B-B48D-0AB615DF4B10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register r0</a:t>
                </a:r>
                <a:endParaRPr lang="en-US" sz="2800" dirty="0">
                  <a:solidFill>
                    <a:srgbClr val="000000"/>
                  </a:solidFill>
                  <a:latin typeface="Arial"/>
                  <a:ea typeface="Arial"/>
                </a:endParaRPr>
              </a:p>
            </p:txBody>
          </p:sp>
          <p:sp>
            <p:nvSpPr>
              <p:cNvPr id="21" name="Down Arrow 20">
                <a:extLst>
                  <a:ext uri="{FF2B5EF4-FFF2-40B4-BE49-F238E27FC236}">
                    <a16:creationId xmlns:a16="http://schemas.microsoft.com/office/drawing/2014/main" id="{EDD7F647-C7BE-6F4E-974D-BA0F721A3831}"/>
                  </a:ext>
                </a:extLst>
              </p:cNvPr>
              <p:cNvSpPr/>
              <p:nvPr/>
            </p:nvSpPr>
            <p:spPr>
              <a:xfrm>
                <a:off x="5758206" y="3033461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3C9888-E1E9-5949-A20D-281DA5A4FD47}"/>
                  </a:ext>
                </a:extLst>
              </p:cNvPr>
              <p:cNvSpPr/>
              <p:nvPr/>
            </p:nvSpPr>
            <p:spPr>
              <a:xfrm>
                <a:off x="3690497" y="2172403"/>
                <a:ext cx="2126437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ea typeface="Arial"/>
                  </a:rPr>
                  <a:t>r</a:t>
                </a:r>
                <a:r>
                  <a:rPr lang="en-US" sz="2800" dirty="0">
                    <a:solidFill>
                      <a:srgbClr val="000000"/>
                    </a:solidFill>
                    <a:effectLst/>
                    <a:ea typeface="Arial"/>
                  </a:rPr>
                  <a:t>egister r1</a:t>
                </a:r>
                <a:endParaRPr lang="en-US" sz="2800" dirty="0">
                  <a:solidFill>
                    <a:srgbClr val="000000"/>
                  </a:solidFill>
                  <a:effectLst/>
                  <a:latin typeface="Arial"/>
                  <a:ea typeface="Arial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08A51-1861-5A4C-BBA7-3B6645067F26}"/>
                </a:ext>
              </a:extLst>
            </p:cNvPr>
            <p:cNvSpPr/>
            <p:nvPr/>
          </p:nvSpPr>
          <p:spPr>
            <a:xfrm>
              <a:off x="7763761" y="4003953"/>
              <a:ext cx="2126437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100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9FCDF5-B240-B647-B69D-357C1E8E9B2A}"/>
                </a:ext>
              </a:extLst>
            </p:cNvPr>
            <p:cNvSpPr txBox="1"/>
            <p:nvPr/>
          </p:nvSpPr>
          <p:spPr>
            <a:xfrm>
              <a:off x="7272953" y="3892727"/>
              <a:ext cx="356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2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8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B3F6-9EED-2247-B534-40D364C9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82" y="-25998"/>
            <a:ext cx="10515600" cy="715294"/>
          </a:xfrm>
        </p:spPr>
        <p:txBody>
          <a:bodyPr/>
          <a:lstStyle/>
          <a:p>
            <a:r>
              <a:rPr lang="en-US" dirty="0"/>
              <a:t>Writing a Sequence of Add &amp; Subtract 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6D1DA-05BA-B049-A6A9-81AAF8DE098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3367" y="795347"/>
            <a:ext cx="5256696" cy="38142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You need to perform the following sequence of integer adds/subtracts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宋体" charset="0"/>
                <a:cs typeface="宋体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b + c + d - e;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Since ARM uses a </a:t>
            </a:r>
            <a:r>
              <a:rPr lang="en-US" sz="2000" dirty="0">
                <a:solidFill>
                  <a:srgbClr val="2C895B"/>
                </a:solidFill>
                <a:ea typeface="宋体" charset="0"/>
                <a:cs typeface="宋体" charset="0"/>
              </a:rPr>
              <a:t>three-operand instruction</a:t>
            </a:r>
            <a:r>
              <a:rPr lang="en-US" sz="2000" dirty="0">
                <a:ea typeface="宋体" charset="0"/>
                <a:cs typeface="宋体" charset="0"/>
              </a:rPr>
              <a:t> set,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you can only operate on </a:t>
            </a:r>
            <a:r>
              <a:rPr lang="en-US" sz="2000" dirty="0">
                <a:solidFill>
                  <a:srgbClr val="C00000"/>
                </a:solidFill>
                <a:ea typeface="宋体" charset="0"/>
                <a:cs typeface="宋体" charset="0"/>
              </a:rPr>
              <a:t>two operands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at a time</a:t>
            </a:r>
          </a:p>
          <a:p>
            <a:r>
              <a:rPr lang="en-US" sz="2000" dirty="0">
                <a:ea typeface="宋体" charset="0"/>
                <a:cs typeface="宋体" charset="0"/>
              </a:rPr>
              <a:t>So, you need to use </a:t>
            </a:r>
            <a:r>
              <a:rPr lang="en-US" sz="2000" dirty="0">
                <a:solidFill>
                  <a:srgbClr val="0070C0"/>
                </a:solidFill>
                <a:ea typeface="宋体" charset="0"/>
                <a:cs typeface="宋体" charset="0"/>
              </a:rPr>
              <a:t>one register as an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accumulator</a:t>
            </a:r>
            <a:r>
              <a:rPr lang="en-US" sz="2000" dirty="0">
                <a:ea typeface="宋体" charset="0"/>
                <a:cs typeface="宋体" charset="0"/>
              </a:rPr>
              <a:t> and create </a:t>
            </a:r>
            <a:r>
              <a:rPr lang="en-US" sz="2000" b="1" dirty="0">
                <a:solidFill>
                  <a:srgbClr val="0070C0"/>
                </a:solidFill>
                <a:ea typeface="宋体" charset="0"/>
                <a:cs typeface="宋体" charset="0"/>
              </a:rPr>
              <a:t>a sequence of add instructions</a:t>
            </a:r>
            <a:r>
              <a:rPr lang="en-US" sz="2000" dirty="0">
                <a:ea typeface="宋体" charset="0"/>
                <a:cs typeface="宋体" charset="0"/>
              </a:rPr>
              <a:t> to build up the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39482-2110-BF4D-9345-114C7A89C49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69182" y="689296"/>
            <a:ext cx="4521200" cy="2578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 = b  + c  + d  - 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 + r3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((r1 + r2) + r3) – r4;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r1 + r2;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+ r3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r0 – 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4F7DA-BC11-314B-9FF1-8F73D31952AA}"/>
              </a:ext>
            </a:extLst>
          </p:cNvPr>
          <p:cNvSpPr txBox="1"/>
          <p:nvPr/>
        </p:nvSpPr>
        <p:spPr>
          <a:xfrm>
            <a:off x="1613957" y="4715643"/>
            <a:ext cx="307895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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75579D43-FB7D-D640-9EAF-726F00A8149F}"/>
              </a:ext>
            </a:extLst>
          </p:cNvPr>
          <p:cNvSpPr txBox="1">
            <a:spLocks/>
          </p:cNvSpPr>
          <p:nvPr/>
        </p:nvSpPr>
        <p:spPr>
          <a:xfrm>
            <a:off x="7281091" y="4867013"/>
            <a:ext cx="3021858" cy="9180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  <a:endParaRPr lang="en-US" sz="1200" dirty="0">
              <a:latin typeface="Consolas" panose="020B0609020204030204" pitchFamily="49" charset="0"/>
              <a:ea typeface="宋体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 =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) –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DCF37-A5D0-DD42-8D80-5037AC1024B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B4D9DE9-1E96-8508-EFDB-91A7C80CDBA6}"/>
              </a:ext>
            </a:extLst>
          </p:cNvPr>
          <p:cNvSpPr txBox="1">
            <a:spLocks/>
          </p:cNvSpPr>
          <p:nvPr/>
        </p:nvSpPr>
        <p:spPr>
          <a:xfrm>
            <a:off x="6569182" y="3314803"/>
            <a:ext cx="4521200" cy="12509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r3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r4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000528F-62B3-12D8-1837-110A1AE065E6}"/>
              </a:ext>
            </a:extLst>
          </p:cNvPr>
          <p:cNvSpPr txBox="1">
            <a:spLocks/>
          </p:cNvSpPr>
          <p:nvPr/>
        </p:nvSpPr>
        <p:spPr>
          <a:xfrm>
            <a:off x="7270931" y="5884797"/>
            <a:ext cx="3078956" cy="808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r1, r2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r0, r0</a:t>
            </a:r>
            <a:r>
              <a:rPr lang="en-US" sz="2000" dirty="0">
                <a:latin typeface="Consolas" panose="020B0609020204030204" pitchFamily="49" charset="0"/>
                <a:ea typeface="宋体" charset="0"/>
                <a:cs typeface="Consolas" panose="020B0609020204030204" pitchFamily="49" charset="0"/>
              </a:rPr>
              <a:t>, 5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8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9" grpId="0" animBg="1"/>
      <p:bldP spid="25" grpId="0" animBg="1"/>
      <p:bldP spid="7" grpId="0"/>
      <p:bldP spid="8" grpId="0" uiExpand="1" build="p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8627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Labels in Arm Assembly - 1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6639" y="3119199"/>
            <a:ext cx="10308270" cy="353364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00B050"/>
                </a:solidFill>
              </a:rPr>
              <a:t>Labels</a:t>
            </a:r>
            <a:r>
              <a:rPr lang="en-US" sz="2000" dirty="0"/>
              <a:t> (optional); starts in column 1 (often on a line by itself ABOVE the "operation")</a:t>
            </a:r>
          </a:p>
          <a:p>
            <a:pPr lvl="1"/>
            <a:r>
              <a:rPr lang="en-US" sz="2000" b="1" u="sng" dirty="0">
                <a:solidFill>
                  <a:srgbClr val="C00000"/>
                </a:solidFill>
              </a:rPr>
              <a:t>Only</a:t>
            </a:r>
            <a:r>
              <a:rPr lang="en-US" sz="2000" b="1" dirty="0">
                <a:solidFill>
                  <a:srgbClr val="C00000"/>
                </a:solidFill>
              </a:rPr>
              <a:t> put a label on a line </a:t>
            </a:r>
            <a:r>
              <a:rPr lang="en-US" sz="2000" dirty="0"/>
              <a:t>when you need to </a:t>
            </a:r>
            <a:r>
              <a:rPr lang="en-US" sz="2000" dirty="0">
                <a:solidFill>
                  <a:srgbClr val="0070C0"/>
                </a:solidFill>
              </a:rPr>
              <a:t>associate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2C895B"/>
                </a:solidFill>
              </a:rPr>
              <a:t>name (a global variable, a function name, a loop/ branch target, etc.)</a:t>
            </a:r>
            <a:r>
              <a:rPr lang="en-US" sz="2000" dirty="0"/>
              <a:t> to that </a:t>
            </a:r>
            <a:r>
              <a:rPr lang="en-US" sz="2000" dirty="0">
                <a:solidFill>
                  <a:srgbClr val="F37440"/>
                </a:solidFill>
              </a:rPr>
              <a:t>line's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location in memory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You then </a:t>
            </a:r>
            <a:r>
              <a:rPr lang="en-US" sz="2000" dirty="0">
                <a:solidFill>
                  <a:srgbClr val="2C895B"/>
                </a:solidFill>
              </a:rPr>
              <a:t>refer to the address </a:t>
            </a:r>
            <a:r>
              <a:rPr lang="en-US" sz="2000" b="1" dirty="0">
                <a:solidFill>
                  <a:srgbClr val="C00000"/>
                </a:solidFill>
              </a:rPr>
              <a:t>by name </a:t>
            </a:r>
            <a:r>
              <a:rPr lang="en-US" sz="2000" dirty="0">
                <a:solidFill>
                  <a:schemeClr val="tx2"/>
                </a:solidFill>
              </a:rPr>
              <a:t>in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1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  <a:r>
              <a:rPr lang="en-US" sz="2000" b="1" dirty="0"/>
              <a:t>assembler directives </a:t>
            </a:r>
            <a:r>
              <a:rPr lang="en-US" sz="2000" dirty="0"/>
              <a:t>(all start with a period e.g.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.word </a:t>
            </a:r>
            <a:r>
              <a:rPr lang="en-US" sz="2000" dirty="0"/>
              <a:t>)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7030A0"/>
                </a:solidFill>
              </a:rPr>
              <a:t>Operation Type 2</a:t>
            </a:r>
            <a:r>
              <a:rPr lang="en-US" sz="2000" dirty="0">
                <a:solidFill>
                  <a:srgbClr val="0070C0"/>
                </a:solidFill>
              </a:rPr>
              <a:t>: assembly language </a:t>
            </a:r>
            <a:r>
              <a:rPr lang="en-US" sz="2000" b="1" dirty="0"/>
              <a:t>instructions</a:t>
            </a:r>
            <a:endParaRPr lang="en-US" sz="2000" dirty="0"/>
          </a:p>
          <a:p>
            <a:pPr marL="354012" indent="-342900">
              <a:buFont typeface="+mj-lt"/>
              <a:buAutoNum type="arabicPeriod"/>
            </a:pPr>
            <a:r>
              <a:rPr lang="en-US" sz="2000" b="1" dirty="0">
                <a:solidFill>
                  <a:srgbClr val="F37440"/>
                </a:solidFill>
              </a:rPr>
              <a:t>Zero or more operands </a:t>
            </a:r>
            <a:r>
              <a:rPr lang="en-US" sz="2000" dirty="0"/>
              <a:t>as required by the instruction or assembler directive</a:t>
            </a:r>
          </a:p>
          <a:p>
            <a:pPr marL="354012" indent="-342900">
              <a:buFont typeface="+mj-lt"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Comments:</a:t>
            </a:r>
            <a:r>
              <a:rPr lang="en-US" sz="2000" dirty="0"/>
              <a:t> C and C++ style; also @ in the place of a C++ comment 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E07DF-1A56-7B45-8E2C-5BF195ADFD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CDB807-C924-3049-99D9-CE09DE2EBF7F}"/>
              </a:ext>
            </a:extLst>
          </p:cNvPr>
          <p:cNvSpPr/>
          <p:nvPr/>
        </p:nvSpPr>
        <p:spPr bwMode="auto">
          <a:xfrm>
            <a:off x="407730" y="585549"/>
            <a:ext cx="11126088" cy="253365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assembler directive below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  .word 5			   /* define a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5; */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instruction example below */</a:t>
            </a:r>
          </a:p>
          <a:p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add	   r1   r2, r3	    // add the values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5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5302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1635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1776-B5B5-E54D-9D0C-37D4CCBF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87362"/>
          </a:xfrm>
        </p:spPr>
        <p:txBody>
          <a:bodyPr/>
          <a:lstStyle/>
          <a:p>
            <a:r>
              <a:rPr lang="en-US" dirty="0"/>
              <a:t>Examples of of Unconditional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F590-A23A-254E-B13F-F669BAFBA5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5479" y="4489185"/>
            <a:ext cx="10161042" cy="2072980"/>
          </a:xfr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Branches are used to change execution flow using labels as the branch target</a:t>
            </a:r>
          </a:p>
          <a:p>
            <a:r>
              <a:rPr lang="en-US" sz="2200" dirty="0"/>
              <a:t>In these example, </a:t>
            </a:r>
            <a:r>
              <a:rPr lang="en-US" sz="2200" b="1" i="1" dirty="0">
                <a:solidFill>
                  <a:srgbClr val="FF0000"/>
                </a:solidFill>
              </a:rPr>
              <a:t>.</a:t>
            </a:r>
            <a:r>
              <a:rPr lang="en-US" sz="2200" b="1" i="1" dirty="0" err="1">
                <a:solidFill>
                  <a:srgbClr val="FF0000"/>
                </a:solidFill>
              </a:rPr>
              <a:t>Lforward</a:t>
            </a:r>
            <a:r>
              <a:rPr lang="en-US" sz="2200" i="1" dirty="0">
                <a:solidFill>
                  <a:srgbClr val="F37440"/>
                </a:solidFill>
              </a:rPr>
              <a:t> </a:t>
            </a:r>
            <a:r>
              <a:rPr lang="en-US" sz="2200" dirty="0"/>
              <a:t>and </a:t>
            </a:r>
            <a:r>
              <a:rPr lang="en-US" sz="2200" b="1" i="1" dirty="0">
                <a:solidFill>
                  <a:schemeClr val="accent5"/>
                </a:solidFill>
              </a:rPr>
              <a:t>.</a:t>
            </a:r>
            <a:r>
              <a:rPr lang="en-US" sz="2200" b="1" i="1" dirty="0" err="1">
                <a:solidFill>
                  <a:schemeClr val="accent5"/>
                </a:solidFill>
              </a:rPr>
              <a:t>Lbackward</a:t>
            </a:r>
            <a:r>
              <a:rPr lang="en-US" sz="2200" i="1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are the </a:t>
            </a:r>
            <a:r>
              <a:rPr lang="en-US" sz="2200" b="1" u="sng" dirty="0">
                <a:solidFill>
                  <a:srgbClr val="0070C0"/>
                </a:solidFill>
              </a:rPr>
              <a:t>branch target </a:t>
            </a:r>
            <a:r>
              <a:rPr lang="en-US" sz="2200" b="1" dirty="0">
                <a:solidFill>
                  <a:srgbClr val="0070C0"/>
                </a:solidFill>
              </a:rPr>
              <a:t>labels </a:t>
            </a:r>
          </a:p>
          <a:p>
            <a:r>
              <a:rPr lang="en-US" sz="2200" dirty="0">
                <a:solidFill>
                  <a:srgbClr val="0070C0"/>
                </a:solidFill>
              </a:rPr>
              <a:t>Branch target labels </a:t>
            </a:r>
            <a:r>
              <a:rPr lang="en-US" sz="2200" dirty="0"/>
              <a:t>are placed at the beginning of the line (or above it) </a:t>
            </a:r>
          </a:p>
          <a:p>
            <a:r>
              <a:rPr lang="en-US" sz="2200" dirty="0">
                <a:solidFill>
                  <a:srgbClr val="F37440"/>
                </a:solidFill>
              </a:rPr>
              <a:t>Caution: Backward branches should only used with loops!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04C3D-9230-A042-99DC-539A49EC504B}"/>
              </a:ext>
            </a:extLst>
          </p:cNvPr>
          <p:cNvSpPr/>
          <p:nvPr/>
        </p:nvSpPr>
        <p:spPr>
          <a:xfrm>
            <a:off x="468675" y="1521240"/>
            <a:ext cx="3903948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r0, r6, 2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r3, r7, 4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Lforward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4FD35D-1772-6F42-B6CF-FE953D8E01A5}"/>
              </a:ext>
            </a:extLst>
          </p:cNvPr>
          <p:cNvSpPr/>
          <p:nvPr/>
        </p:nvSpPr>
        <p:spPr>
          <a:xfrm>
            <a:off x="6380128" y="1604828"/>
            <a:ext cx="5471903" cy="22775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sub r1, r2, 4</a:t>
            </a:r>
          </a:p>
          <a:p>
            <a:pPr algn="just"/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r4, r6, r7</a:t>
            </a:r>
          </a:p>
          <a:p>
            <a:pPr algn="just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b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Lbackward</a:t>
            </a:r>
            <a:endParaRPr lang="en-US" sz="22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reachable unless </a:t>
            </a:r>
          </a:p>
          <a:p>
            <a:pPr algn="just"/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there is a label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 .b above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7800F-A597-4D42-A5AE-121B2894D0D7}"/>
              </a:ext>
            </a:extLst>
          </p:cNvPr>
          <p:cNvSpPr/>
          <p:nvPr/>
        </p:nvSpPr>
        <p:spPr>
          <a:xfrm>
            <a:off x="6985011" y="837781"/>
            <a:ext cx="2786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Backward Branch</a:t>
            </a:r>
          </a:p>
          <a:p>
            <a:pPr algn="just"/>
            <a:r>
              <a:rPr lang="en-US" sz="2400" b="1" dirty="0"/>
              <a:t>(Infinite loop)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E148E-4B1C-104E-BB95-747E022AD838}"/>
              </a:ext>
            </a:extLst>
          </p:cNvPr>
          <p:cNvSpPr/>
          <p:nvPr/>
        </p:nvSpPr>
        <p:spPr>
          <a:xfrm>
            <a:off x="90524" y="1059574"/>
            <a:ext cx="4660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/>
              <a:t>Unconditional Branch Forward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BC248-D612-8A42-A378-BCAB395282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BD39E-27DB-5960-56D8-EFA51B80FC1F}"/>
              </a:ext>
            </a:extLst>
          </p:cNvPr>
          <p:cNvSpPr txBox="1"/>
          <p:nvPr/>
        </p:nvSpPr>
        <p:spPr>
          <a:xfrm>
            <a:off x="4495482" y="1780713"/>
            <a:ext cx="1538869" cy="1477328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 practical example as this code is unreachable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D406E69-39F7-A9EB-B74C-DBB0F340D018}"/>
              </a:ext>
            </a:extLst>
          </p:cNvPr>
          <p:cNvSpPr/>
          <p:nvPr/>
        </p:nvSpPr>
        <p:spPr>
          <a:xfrm>
            <a:off x="3627863" y="1960907"/>
            <a:ext cx="627266" cy="1004373"/>
          </a:xfrm>
          <a:prstGeom prst="rightBrace">
            <a:avLst>
              <a:gd name="adj1" fmla="val 8333"/>
              <a:gd name="adj2" fmla="val 5093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6ED37-9CCD-3270-A674-F1E6DBEC66D4}"/>
              </a:ext>
            </a:extLst>
          </p:cNvPr>
          <p:cNvGrpSpPr/>
          <p:nvPr/>
        </p:nvGrpSpPr>
        <p:grpSpPr>
          <a:xfrm>
            <a:off x="611738" y="3204455"/>
            <a:ext cx="3329758" cy="1181380"/>
            <a:chOff x="1872409" y="374763"/>
            <a:chExt cx="3329758" cy="11813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5C7F5C-B04A-D23E-5678-23B3A94F17DA}"/>
                </a:ext>
              </a:extLst>
            </p:cNvPr>
            <p:cNvSpPr txBox="1"/>
            <p:nvPr/>
          </p:nvSpPr>
          <p:spPr>
            <a:xfrm>
              <a:off x="1872409" y="1156033"/>
              <a:ext cx="3329758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Branch target (local label)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737DC322-CC5D-24EB-3CFB-208D523CF9E6}"/>
                </a:ext>
              </a:extLst>
            </p:cNvPr>
            <p:cNvSpPr/>
            <p:nvPr/>
          </p:nvSpPr>
          <p:spPr>
            <a:xfrm>
              <a:off x="2201197" y="374763"/>
              <a:ext cx="172320" cy="78127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9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48" y="368064"/>
            <a:ext cx="11280729" cy="435088"/>
          </a:xfrm>
        </p:spPr>
        <p:txBody>
          <a:bodyPr/>
          <a:lstStyle/>
          <a:p>
            <a:r>
              <a:rPr lang="en-US" dirty="0"/>
              <a:t>Never Branch to the following instruction: It is not needed!</a:t>
            </a:r>
            <a:endParaRPr lang="en-US" dirty="0">
              <a:solidFill>
                <a:srgbClr val="2C895B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4F492-B801-9646-3C1C-990E19881781}"/>
              </a:ext>
            </a:extLst>
          </p:cNvPr>
          <p:cNvSpPr/>
          <p:nvPr/>
        </p:nvSpPr>
        <p:spPr bwMode="auto">
          <a:xfrm>
            <a:off x="1734447" y="1740120"/>
            <a:ext cx="927318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  r2, 0</a:t>
            </a:r>
          </a:p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     .</a:t>
            </a:r>
            <a:r>
              <a:rPr lang="en-US" sz="24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do not do this, not needed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	r1, r2, r3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1FB6CC-423C-6876-3BF6-4482AD14DC9F}"/>
              </a:ext>
            </a:extLst>
          </p:cNvPr>
          <p:cNvGrpSpPr/>
          <p:nvPr/>
        </p:nvGrpSpPr>
        <p:grpSpPr>
          <a:xfrm>
            <a:off x="1757908" y="3429000"/>
            <a:ext cx="4028250" cy="1367766"/>
            <a:chOff x="7624416" y="-393013"/>
            <a:chExt cx="4028250" cy="136776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69AF51-3279-108F-4F1F-ABE12E967362}"/>
                </a:ext>
              </a:extLst>
            </p:cNvPr>
            <p:cNvSpPr/>
            <p:nvPr/>
          </p:nvSpPr>
          <p:spPr bwMode="auto">
            <a:xfrm>
              <a:off x="7624416" y="119646"/>
              <a:ext cx="4028250" cy="85510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2C895B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	</a:t>
              </a:r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r2, 0</a:t>
              </a:r>
              <a:endPara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add	r1, r2, r3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C33CD37-4588-C616-5278-7183FE8EDFFA}"/>
                </a:ext>
              </a:extLst>
            </p:cNvPr>
            <p:cNvSpPr/>
            <p:nvPr/>
          </p:nvSpPr>
          <p:spPr>
            <a:xfrm rot="5400000">
              <a:off x="9222663" y="-317066"/>
              <a:ext cx="491825" cy="339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U-Turn Arrow 4">
            <a:extLst>
              <a:ext uri="{FF2B5EF4-FFF2-40B4-BE49-F238E27FC236}">
                <a16:creationId xmlns:a16="http://schemas.microsoft.com/office/drawing/2014/main" id="{2454D465-9932-05F4-4DFC-81B16E852687}"/>
              </a:ext>
            </a:extLst>
          </p:cNvPr>
          <p:cNvSpPr/>
          <p:nvPr/>
        </p:nvSpPr>
        <p:spPr>
          <a:xfrm rot="5400000" flipV="1">
            <a:off x="1896642" y="1841878"/>
            <a:ext cx="435088" cy="142852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38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44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131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33" y="37845"/>
            <a:ext cx="10515600" cy="513474"/>
          </a:xfrm>
        </p:spPr>
        <p:txBody>
          <a:bodyPr/>
          <a:lstStyle/>
          <a:p>
            <a:r>
              <a:rPr lang="en-US" dirty="0"/>
              <a:t>Quick Overview of the Condition Bits/Flags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FDAE-1B1E-AA41-A98B-885F01937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5456" y="1842033"/>
            <a:ext cx="9921060" cy="482700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The CSPR is a special register (like the other registers) in the CPU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dirty="0">
                <a:solidFill>
                  <a:srgbClr val="2C895B"/>
                </a:solidFill>
              </a:rPr>
              <a:t>four bits at the left </a:t>
            </a:r>
            <a:r>
              <a:rPr lang="en-US" sz="2000" dirty="0">
                <a:solidFill>
                  <a:schemeClr val="tx2"/>
                </a:solidFill>
              </a:rPr>
              <a:t>are called the </a:t>
            </a:r>
            <a:r>
              <a:rPr lang="en-US" sz="2000" dirty="0">
                <a:solidFill>
                  <a:srgbClr val="0070C0"/>
                </a:solidFill>
              </a:rPr>
              <a:t>Condition Code flags</a:t>
            </a:r>
          </a:p>
          <a:p>
            <a:pPr lvl="1"/>
            <a:r>
              <a:rPr lang="en-US" sz="2000" b="1" dirty="0">
                <a:solidFill>
                  <a:srgbClr val="2C895B"/>
                </a:solidFill>
              </a:rPr>
              <a:t>Summarize</a:t>
            </a:r>
            <a:r>
              <a:rPr lang="en-US" sz="2000" dirty="0">
                <a:solidFill>
                  <a:srgbClr val="2C895B"/>
                </a:solidFill>
              </a:rPr>
              <a:t> the </a:t>
            </a:r>
            <a:r>
              <a:rPr lang="en-US" sz="2000" b="1" dirty="0">
                <a:solidFill>
                  <a:srgbClr val="2C895B"/>
                </a:solidFill>
              </a:rPr>
              <a:t>result</a:t>
            </a:r>
            <a:r>
              <a:rPr lang="en-US" sz="2000" dirty="0">
                <a:solidFill>
                  <a:srgbClr val="2C895B"/>
                </a:solidFill>
              </a:rPr>
              <a:t> of a previous instruction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Not all instruction will change the CC bits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Specifically, Condition Code flags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are set </a:t>
            </a:r>
            <a:r>
              <a:rPr lang="en-US" sz="2000" dirty="0"/>
              <a:t>by </a:t>
            </a:r>
            <a:r>
              <a:rPr lang="en-US" sz="2000" dirty="0" err="1"/>
              <a:t>cmm</a:t>
            </a:r>
            <a:r>
              <a:rPr lang="en-US" sz="2000" dirty="0"/>
              <a:t>/</a:t>
            </a:r>
            <a:r>
              <a:rPr lang="en-US" sz="2000" dirty="0" err="1"/>
              <a:t>cmp</a:t>
            </a:r>
            <a:r>
              <a:rPr lang="en-US" sz="2000" dirty="0"/>
              <a:t> (and others)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Example:		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r4, r3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(Negative) </a:t>
            </a:r>
            <a:r>
              <a:rPr lang="en-US" sz="2000" b="1" dirty="0"/>
              <a:t>flag</a:t>
            </a:r>
            <a:r>
              <a:rPr lang="en-US" sz="2000" dirty="0"/>
              <a:t>: Set to 1 when the result of r4 – r3 is negative,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Z</a:t>
            </a:r>
            <a:r>
              <a:rPr lang="en-US" sz="2000" b="1" dirty="0"/>
              <a:t> (Zero) flag: </a:t>
            </a:r>
            <a:r>
              <a:rPr lang="en-US" sz="2000" dirty="0"/>
              <a:t>Set to 1 when the results of r4 – r3 is 0, set to 0 otherwise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b="1" dirty="0"/>
              <a:t> (Carry bit) flag: </a:t>
            </a:r>
            <a:r>
              <a:rPr lang="en-US" sz="2000" dirty="0"/>
              <a:t>Set to 1 when r4 – r3 does not have a borrow, set to 0 otherwise</a:t>
            </a:r>
          </a:p>
          <a:p>
            <a:r>
              <a:rPr lang="en-US" sz="2000" b="1" dirty="0"/>
              <a:t>V flag </a:t>
            </a:r>
            <a:r>
              <a:rPr lang="en-US" sz="2000" dirty="0"/>
              <a:t>(</a:t>
            </a:r>
            <a:r>
              <a:rPr lang="en-US" sz="2000" dirty="0" err="1"/>
              <a:t>o</a:t>
            </a:r>
            <a:r>
              <a:rPr lang="en-US" sz="2000" dirty="0" err="1">
                <a:solidFill>
                  <a:srgbClr val="0070C0"/>
                </a:solidFill>
              </a:rPr>
              <a:t>V</a:t>
            </a:r>
            <a:r>
              <a:rPr lang="en-US" sz="2000" dirty="0" err="1"/>
              <a:t>erflow</a:t>
            </a:r>
            <a:r>
              <a:rPr lang="en-US" sz="2000" dirty="0"/>
              <a:t>): Set to 1 when r4 – r3 causes an overflow, set to 0 otherwise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421CF-1E83-B842-933C-DB2C773C68B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270284" y="557808"/>
            <a:ext cx="7239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06BD7-8BCB-BA49-9330-A7C46840EE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702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66B1B-F0B1-9341-A037-32D1D97BE0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036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54661-3100-574F-9668-EFDB1729A3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3370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131CA4-70B4-D446-BD73-DE37F3F88D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70484" y="557808"/>
            <a:ext cx="533400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5A02C-109E-EF48-A609-935BE96846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1534" y="65404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CPSR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F009B-EE2F-7342-A56B-7564C018426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236422" y="13350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B42C8-2FF3-3C45-A282-55396CE2C90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827398" y="1335048"/>
            <a:ext cx="484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5253-F65C-294F-AEA2-344D790DDD1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370945" y="1335048"/>
            <a:ext cx="52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E96F8-21D8-4C4C-95E7-A570753947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870484" y="1335048"/>
            <a:ext cx="7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733A6-3C93-8C40-B5C8-4912A55959C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041391" y="1258897"/>
            <a:ext cx="155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5              0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C52AF-A0E9-3D4E-A2DC-CCF87131971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015764" y="551319"/>
            <a:ext cx="1527382" cy="77724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A4E53-CF00-D249-B89D-B73DA45184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52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9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24A2-E685-B2D1-3DFB-67A30585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Loop Guard Strategy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4F7448-39EA-082A-1CD1-C56501427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750" y="2519107"/>
            <a:ext cx="10683969" cy="2626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How to implement a </a:t>
            </a:r>
            <a:r>
              <a:rPr lang="en-US" sz="2000" b="1" dirty="0">
                <a:solidFill>
                  <a:srgbClr val="0070C0"/>
                </a:solidFill>
              </a:rPr>
              <a:t>branch/loop guard in CSE30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Use a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instruction to set the condition bits</a:t>
            </a:r>
          </a:p>
          <a:p>
            <a:pPr marL="354012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Follow the </a:t>
            </a:r>
            <a:r>
              <a:rPr lang="en-US" sz="2000" b="1" dirty="0" err="1"/>
              <a:t>cmp</a:t>
            </a:r>
            <a:r>
              <a:rPr lang="en-US" sz="2000" b="1" dirty="0"/>
              <a:t>/</a:t>
            </a:r>
            <a:r>
              <a:rPr lang="en-US" sz="2000" b="1" dirty="0" err="1"/>
              <a:t>cmm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with one or more variants of the </a:t>
            </a:r>
            <a:r>
              <a:rPr lang="en-US" sz="2000" b="1" u="sng" dirty="0">
                <a:solidFill>
                  <a:schemeClr val="accent1"/>
                </a:solidFill>
              </a:rPr>
              <a:t>conditional</a:t>
            </a:r>
            <a:r>
              <a:rPr lang="en-US" sz="2000" b="1" dirty="0">
                <a:solidFill>
                  <a:schemeClr val="accent1"/>
                </a:solidFill>
              </a:rPr>
              <a:t> branch instruction</a:t>
            </a:r>
            <a:r>
              <a:rPr lang="en-US" sz="2000" dirty="0"/>
              <a:t> </a:t>
            </a:r>
          </a:p>
          <a:p>
            <a:pPr lvl="1"/>
            <a:r>
              <a:rPr lang="en-US" sz="1800" b="1" dirty="0">
                <a:solidFill>
                  <a:srgbClr val="0070C0"/>
                </a:solidFill>
              </a:rPr>
              <a:t>Conditional branch instructions </a:t>
            </a:r>
            <a:r>
              <a:rPr lang="en-US" sz="1800" dirty="0"/>
              <a:t>if evaluate to true (based on the flags set by the </a:t>
            </a:r>
            <a:r>
              <a:rPr lang="en-US" sz="1800" dirty="0" err="1"/>
              <a:t>cmp</a:t>
            </a:r>
            <a:r>
              <a:rPr lang="en-US" sz="1800" dirty="0"/>
              <a:t>) the next instruction will the one at the branch label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Otherwise,</a:t>
            </a:r>
            <a:r>
              <a:rPr lang="en-US" sz="2000" dirty="0"/>
              <a:t> execution </a:t>
            </a:r>
            <a:r>
              <a:rPr lang="en-US" sz="2000" dirty="0">
                <a:solidFill>
                  <a:srgbClr val="F37440"/>
                </a:solidFill>
              </a:rPr>
              <a:t>falls through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F37440"/>
                </a:solidFill>
              </a:rPr>
              <a:t>the instruction that immediately follows the branch</a:t>
            </a:r>
          </a:p>
          <a:p>
            <a:pPr marL="354012" indent="-342900">
              <a:lnSpc>
                <a:spcPct val="100000"/>
              </a:lnSpc>
            </a:pPr>
            <a:r>
              <a:rPr lang="en-US" sz="2000" dirty="0"/>
              <a:t>You may have </a:t>
            </a:r>
            <a:r>
              <a:rPr lang="en-US" sz="2000" dirty="0">
                <a:solidFill>
                  <a:srgbClr val="FF0000"/>
                </a:solidFill>
              </a:rPr>
              <a:t>one or more </a:t>
            </a:r>
            <a:r>
              <a:rPr lang="en-US" sz="2000" dirty="0">
                <a:solidFill>
                  <a:srgbClr val="2C895B"/>
                </a:solidFill>
              </a:rPr>
              <a:t>conditional branches </a:t>
            </a:r>
            <a:r>
              <a:rPr lang="en-US" sz="2000" dirty="0"/>
              <a:t>after a single </a:t>
            </a:r>
            <a:r>
              <a:rPr lang="en-US" sz="2000" dirty="0" err="1"/>
              <a:t>cmp</a:t>
            </a:r>
            <a:r>
              <a:rPr lang="en-US" sz="2000" dirty="0"/>
              <a:t>/</a:t>
            </a:r>
            <a:r>
              <a:rPr lang="en-US" sz="2000" dirty="0" err="1"/>
              <a:t>cmm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961E8-0691-0221-4D6A-77907BDA877A}"/>
              </a:ext>
            </a:extLst>
          </p:cNvPr>
          <p:cNvSpPr txBox="1"/>
          <p:nvPr/>
        </p:nvSpPr>
        <p:spPr>
          <a:xfrm>
            <a:off x="3850481" y="987674"/>
            <a:ext cx="244650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   </a:t>
            </a:r>
            <a:r>
              <a:rPr lang="en-US" sz="1800" b="0" i="0" spc="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cmp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/>
                <a:cs typeface="Consolas" panose="020B0609020204030204" pitchFamily="49" charset="0"/>
              </a:rPr>
              <a:t> r0, 10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1" i="0" spc="50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ble</a:t>
            </a: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endParaRPr lang="en-US" sz="1800" b="0" i="0" spc="50" dirty="0">
              <a:solidFill>
                <a:srgbClr val="0070C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    </a:t>
            </a:r>
            <a:r>
              <a:rPr lang="en-US" sz="1800" b="0" i="0" spc="50" dirty="0">
                <a:solidFill>
                  <a:srgbClr val="2C895B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// True Block</a:t>
            </a:r>
            <a:endParaRPr lang="en-US" sz="1800" b="0" i="0" spc="5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.</a:t>
            </a:r>
            <a:r>
              <a:rPr lang="en-US" sz="1800" b="0" i="0" spc="5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Lendif</a:t>
            </a:r>
            <a:r>
              <a:rPr lang="en-US" sz="1800" b="0" i="0" spc="50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: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4E47F-3DE6-3602-4275-F8C34094998E}"/>
              </a:ext>
            </a:extLst>
          </p:cNvPr>
          <p:cNvGrpSpPr/>
          <p:nvPr/>
        </p:nvGrpSpPr>
        <p:grpSpPr>
          <a:xfrm>
            <a:off x="6202697" y="1123404"/>
            <a:ext cx="2022862" cy="400110"/>
            <a:chOff x="906642" y="-718962"/>
            <a:chExt cx="2022862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2B684-18CF-181F-5CC5-21F826B73059}"/>
                </a:ext>
              </a:extLst>
            </p:cNvPr>
            <p:cNvSpPr txBox="1"/>
            <p:nvPr/>
          </p:nvSpPr>
          <p:spPr>
            <a:xfrm>
              <a:off x="1205955" y="-718962"/>
              <a:ext cx="172354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9" name="Up Arrow 8">
              <a:extLst>
                <a:ext uri="{FF2B5EF4-FFF2-40B4-BE49-F238E27FC236}">
                  <a16:creationId xmlns:a16="http://schemas.microsoft.com/office/drawing/2014/main" id="{6FE6124D-0C94-18A4-6B5B-C9F511F240BC}"/>
                </a:ext>
              </a:extLst>
            </p:cNvPr>
            <p:cNvSpPr/>
            <p:nvPr/>
          </p:nvSpPr>
          <p:spPr>
            <a:xfrm rot="16200000">
              <a:off x="1006977" y="-673241"/>
              <a:ext cx="98643" cy="2993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BF7793-682C-AA1B-B43E-4C04D76576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54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420462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72212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212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27543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B4DA1-863C-55C5-49A2-DBE800D1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04" y="14914"/>
            <a:ext cx="10515600" cy="479246"/>
          </a:xfrm>
        </p:spPr>
        <p:txBody>
          <a:bodyPr/>
          <a:lstStyle/>
          <a:p>
            <a:r>
              <a:rPr lang="en-US" dirty="0"/>
              <a:t>If statement examples – </a:t>
            </a:r>
            <a:r>
              <a:rPr lang="en-US" dirty="0">
                <a:solidFill>
                  <a:srgbClr val="C00000"/>
                </a:solidFill>
              </a:rPr>
              <a:t>Branch Around </a:t>
            </a:r>
            <a:r>
              <a:rPr lang="en-US" dirty="0"/>
              <a:t>the </a:t>
            </a:r>
            <a:r>
              <a:rPr lang="en-US" dirty="0">
                <a:solidFill>
                  <a:srgbClr val="2C895B"/>
                </a:solidFill>
              </a:rPr>
              <a:t>True block</a:t>
            </a:r>
            <a:r>
              <a:rPr lang="en-US" dirty="0"/>
              <a:t>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A1A90A-9BA3-92EE-0E78-275953DDD038}"/>
              </a:ext>
            </a:extLst>
          </p:cNvPr>
          <p:cNvSpPr/>
          <p:nvPr/>
        </p:nvSpPr>
        <p:spPr bwMode="auto">
          <a:xfrm>
            <a:off x="1132083" y="1188630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 + r3;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F9B89-7B7F-101F-08BB-BDD7F17D2324}"/>
              </a:ext>
            </a:extLst>
          </p:cNvPr>
          <p:cNvGrpSpPr/>
          <p:nvPr/>
        </p:nvGrpSpPr>
        <p:grpSpPr>
          <a:xfrm>
            <a:off x="5158875" y="658972"/>
            <a:ext cx="4533605" cy="2882027"/>
            <a:chOff x="5266377" y="987147"/>
            <a:chExt cx="4533605" cy="288202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CD10E33-75BB-DB45-8D9A-EFCD2F287649}"/>
                </a:ext>
              </a:extLst>
            </p:cNvPr>
            <p:cNvSpPr/>
            <p:nvPr/>
          </p:nvSpPr>
          <p:spPr bwMode="auto">
            <a:xfrm>
              <a:off x="6454619" y="987147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bne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 r1, r2, r3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82C522C-969A-11E8-ED7B-BBD8A7153886}"/>
                </a:ext>
              </a:extLst>
            </p:cNvPr>
            <p:cNvSpPr/>
            <p:nvPr/>
          </p:nvSpPr>
          <p:spPr>
            <a:xfrm>
              <a:off x="5266377" y="216765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ECA-996A-0501-1D81-D42B10BDC92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DECE83-780E-FD80-0819-D2E89631CAB3}"/>
              </a:ext>
            </a:extLst>
          </p:cNvPr>
          <p:cNvGrpSpPr/>
          <p:nvPr/>
        </p:nvGrpSpPr>
        <p:grpSpPr>
          <a:xfrm>
            <a:off x="9056526" y="664709"/>
            <a:ext cx="2416949" cy="1323439"/>
            <a:chOff x="3332193" y="289693"/>
            <a:chExt cx="2416949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F1723B-C119-19B7-16C3-5279AC6854AD}"/>
                </a:ext>
              </a:extLst>
            </p:cNvPr>
            <p:cNvSpPr txBox="1"/>
            <p:nvPr/>
          </p:nvSpPr>
          <p:spPr>
            <a:xfrm>
              <a:off x="3889594" y="289693"/>
              <a:ext cx="1859548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8476694A-D636-D4D2-1CED-2FB9630E9AFC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U-Turn Arrow 1">
            <a:extLst>
              <a:ext uri="{FF2B5EF4-FFF2-40B4-BE49-F238E27FC236}">
                <a16:creationId xmlns:a16="http://schemas.microsoft.com/office/drawing/2014/main" id="{7012318E-0D5A-AC26-B463-D4EB9B97B02A}"/>
              </a:ext>
            </a:extLst>
          </p:cNvPr>
          <p:cNvSpPr/>
          <p:nvPr/>
        </p:nvSpPr>
        <p:spPr>
          <a:xfrm rot="5400000" flipV="1">
            <a:off x="5598542" y="1580139"/>
            <a:ext cx="1836896" cy="1053882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827D4D-87D3-0F18-70BD-BECC6ECCA400}"/>
              </a:ext>
            </a:extLst>
          </p:cNvPr>
          <p:cNvGrpSpPr/>
          <p:nvPr/>
        </p:nvGrpSpPr>
        <p:grpSpPr>
          <a:xfrm>
            <a:off x="7978813" y="2469762"/>
            <a:ext cx="1469597" cy="452802"/>
            <a:chOff x="10906175" y="3708186"/>
            <a:chExt cx="1469597" cy="452802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AED0BB4-3C02-7D58-EC78-1178C56FB47B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BCCA9F-F839-3236-34F8-F6955FA81FC7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79AE8D-F606-40C8-C19D-8905CA5C9CF8}"/>
              </a:ext>
            </a:extLst>
          </p:cNvPr>
          <p:cNvSpPr/>
          <p:nvPr/>
        </p:nvSpPr>
        <p:spPr bwMode="auto">
          <a:xfrm>
            <a:off x="1271678" y="4379546"/>
            <a:ext cx="3443819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r0;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 = r2++;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r3 = r2;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D5746-1348-13B3-F452-A5005122113D}"/>
              </a:ext>
            </a:extLst>
          </p:cNvPr>
          <p:cNvGrpSpPr/>
          <p:nvPr/>
        </p:nvGrpSpPr>
        <p:grpSpPr>
          <a:xfrm>
            <a:off x="5251373" y="3856980"/>
            <a:ext cx="4489983" cy="2882027"/>
            <a:chOff x="5292213" y="2908884"/>
            <a:chExt cx="4489983" cy="288202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9632CA-A75C-A2B0-F612-CDA245369E12}"/>
                </a:ext>
              </a:extLst>
            </p:cNvPr>
            <p:cNvSpPr/>
            <p:nvPr/>
          </p:nvSpPr>
          <p:spPr bwMode="auto">
            <a:xfrm>
              <a:off x="6436833" y="2908884"/>
              <a:ext cx="3345363" cy="288202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cmp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bgt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r1, r2</a:t>
              </a:r>
            </a:p>
            <a:p>
              <a:r>
                <a:rPr lang="en-US" sz="22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add  r2, r2, 1</a:t>
              </a:r>
            </a:p>
            <a:p>
              <a:endPara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Lendif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  r3, r2</a:t>
              </a:r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DFA4BB7-8603-2A64-F01F-FA9A86C67963}"/>
                </a:ext>
              </a:extLst>
            </p:cNvPr>
            <p:cNvSpPr/>
            <p:nvPr/>
          </p:nvSpPr>
          <p:spPr>
            <a:xfrm>
              <a:off x="5292213" y="3600169"/>
              <a:ext cx="541421" cy="4090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U-Turn Arrow 34">
            <a:extLst>
              <a:ext uri="{FF2B5EF4-FFF2-40B4-BE49-F238E27FC236}">
                <a16:creationId xmlns:a16="http://schemas.microsoft.com/office/drawing/2014/main" id="{7DFB1E4A-2EE2-2703-62CE-89EEB5B898BA}"/>
              </a:ext>
            </a:extLst>
          </p:cNvPr>
          <p:cNvSpPr/>
          <p:nvPr/>
        </p:nvSpPr>
        <p:spPr>
          <a:xfrm rot="5400000" flipV="1">
            <a:off x="5793998" y="4695532"/>
            <a:ext cx="1470433" cy="949688"/>
          </a:xfrm>
          <a:prstGeom prst="uturnArrow">
            <a:avLst>
              <a:gd name="adj1" fmla="val 7498"/>
              <a:gd name="adj2" fmla="val 12036"/>
              <a:gd name="adj3" fmla="val 21481"/>
              <a:gd name="adj4" fmla="val 42454"/>
              <a:gd name="adj5" fmla="val 47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C8A0D8-A155-8BCA-436E-F3C8B7B24F1A}"/>
              </a:ext>
            </a:extLst>
          </p:cNvPr>
          <p:cNvGrpSpPr/>
          <p:nvPr/>
        </p:nvGrpSpPr>
        <p:grpSpPr>
          <a:xfrm>
            <a:off x="8068674" y="5763640"/>
            <a:ext cx="1469597" cy="452802"/>
            <a:chOff x="10906175" y="3708186"/>
            <a:chExt cx="1469597" cy="45280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29E3D1A-97A8-8743-8EC0-24DD29009559}"/>
                </a:ext>
              </a:extLst>
            </p:cNvPr>
            <p:cNvSpPr/>
            <p:nvPr/>
          </p:nvSpPr>
          <p:spPr>
            <a:xfrm rot="5400000">
              <a:off x="10791561" y="3822800"/>
              <a:ext cx="452802" cy="223574"/>
            </a:xfrm>
            <a:prstGeom prst="rightArrow">
              <a:avLst>
                <a:gd name="adj1" fmla="val 26646"/>
                <a:gd name="adj2" fmla="val 466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E74DA0-A408-67BA-46E5-271A5E7E1B36}"/>
                </a:ext>
              </a:extLst>
            </p:cNvPr>
            <p:cNvSpPr txBox="1"/>
            <p:nvPr/>
          </p:nvSpPr>
          <p:spPr>
            <a:xfrm>
              <a:off x="10972824" y="372668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Fall through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461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9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94D6A-DEEC-8A2E-DCA2-321A28A7DB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321" y="2572840"/>
            <a:ext cx="5402430" cy="31353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r>
              <a:rPr lang="en-US" sz="2400" dirty="0">
                <a:solidFill>
                  <a:schemeClr val="accent6"/>
                </a:solidFill>
              </a:rPr>
              <a:t>Do not use </a:t>
            </a:r>
            <a:r>
              <a:rPr lang="en-US" sz="2400" b="1" dirty="0">
                <a:solidFill>
                  <a:srgbClr val="FF0000"/>
                </a:solidFill>
              </a:rPr>
              <a:t>unnecessary branches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Optimize your use of </a:t>
            </a:r>
            <a:r>
              <a:rPr lang="en-US" sz="2400" dirty="0">
                <a:solidFill>
                  <a:srgbClr val="2C895B"/>
                </a:solidFill>
              </a:rPr>
              <a:t>"fall throughs"</a:t>
            </a:r>
          </a:p>
          <a:p>
            <a:pPr fontAlgn="base"/>
            <a:r>
              <a:rPr lang="en-US" sz="2400" dirty="0">
                <a:solidFill>
                  <a:schemeClr val="accent6"/>
                </a:solidFill>
              </a:rPr>
              <a:t>For example: </a:t>
            </a:r>
            <a:r>
              <a:rPr lang="en-US" sz="2400" b="1" dirty="0">
                <a:solidFill>
                  <a:srgbClr val="FF0000"/>
                </a:solidFill>
              </a:rPr>
              <a:t>Do not </a:t>
            </a:r>
            <a:r>
              <a:rPr lang="en-US" sz="2400" b="1" dirty="0"/>
              <a:t>make a </a:t>
            </a:r>
            <a:r>
              <a:rPr lang="en-US" sz="2400" b="1" dirty="0">
                <a:solidFill>
                  <a:srgbClr val="F37440"/>
                </a:solidFill>
              </a:rPr>
              <a:t>conditional branch </a:t>
            </a:r>
            <a:r>
              <a:rPr lang="en-US" sz="2400" b="1" dirty="0">
                <a:solidFill>
                  <a:schemeClr val="accent6"/>
                </a:solidFill>
              </a:rPr>
              <a:t>around an </a:t>
            </a:r>
            <a:r>
              <a:rPr lang="en-US" sz="2400" b="1" dirty="0">
                <a:solidFill>
                  <a:srgbClr val="0070C0"/>
                </a:solidFill>
              </a:rPr>
              <a:t>unconditional branch </a:t>
            </a:r>
            <a:r>
              <a:rPr lang="en-US" sz="2400" b="1" dirty="0"/>
              <a:t>that immediately follows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F155D-22B5-684C-949C-E4BEB96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4" y="576477"/>
            <a:ext cx="10515600" cy="551042"/>
          </a:xfrm>
        </p:spPr>
        <p:txBody>
          <a:bodyPr/>
          <a:lstStyle/>
          <a:p>
            <a:r>
              <a:rPr lang="en-US" dirty="0"/>
              <a:t>Branching Avoid: Spaghetti Code</a:t>
            </a:r>
            <a:br>
              <a:rPr lang="en-US" dirty="0"/>
            </a:br>
            <a:r>
              <a:rPr lang="en-US" dirty="0"/>
              <a:t>("</a:t>
            </a:r>
            <a:r>
              <a:rPr lang="en-US" dirty="0" err="1"/>
              <a:t>goto</a:t>
            </a:r>
            <a:r>
              <a:rPr lang="en-US" dirty="0"/>
              <a:t> structure")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127945-83BD-FE40-B013-ACB3254F8897}"/>
              </a:ext>
            </a:extLst>
          </p:cNvPr>
          <p:cNvSpPr/>
          <p:nvPr/>
        </p:nvSpPr>
        <p:spPr bwMode="auto">
          <a:xfrm>
            <a:off x="6560387" y="293607"/>
            <a:ext cx="4451790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do the following</a:t>
            </a:r>
            <a:r>
              <a:rPr lang="en-US" sz="2400" b="1" dirty="0"/>
              <a:t>:</a:t>
            </a:r>
            <a:endParaRPr lang="en-US" sz="2400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4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E769A-DCFC-0C4F-983F-375DFEA068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61D44D4D-9ADD-CBDD-6917-59A746B7C669}"/>
              </a:ext>
            </a:extLst>
          </p:cNvPr>
          <p:cNvSpPr/>
          <p:nvPr/>
        </p:nvSpPr>
        <p:spPr>
          <a:xfrm rot="5400000" flipV="1">
            <a:off x="6197544" y="1818895"/>
            <a:ext cx="1180613" cy="871200"/>
          </a:xfrm>
          <a:prstGeom prst="uturnArrow">
            <a:avLst>
              <a:gd name="adj1" fmla="val 4865"/>
              <a:gd name="adj2" fmla="val 6881"/>
              <a:gd name="adj3" fmla="val 20789"/>
              <a:gd name="adj4" fmla="val 42454"/>
              <a:gd name="adj5" fmla="val 44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37BF2509-CAEF-0674-A12B-6F5C1DA85B2E}"/>
              </a:ext>
            </a:extLst>
          </p:cNvPr>
          <p:cNvSpPr/>
          <p:nvPr/>
        </p:nvSpPr>
        <p:spPr>
          <a:xfrm rot="5400000" flipV="1">
            <a:off x="6178024" y="1313710"/>
            <a:ext cx="756805" cy="742205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56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DC633-43F3-4E65-3E4F-BC0841A7EFCF}"/>
              </a:ext>
            </a:extLst>
          </p:cNvPr>
          <p:cNvSpPr/>
          <p:nvPr/>
        </p:nvSpPr>
        <p:spPr bwMode="auto">
          <a:xfrm>
            <a:off x="6779898" y="3668280"/>
            <a:ext cx="3537447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2C895B"/>
                </a:solidFill>
              </a:rPr>
              <a:t>Do the following:</a:t>
            </a:r>
            <a:endParaRPr lang="en-US" sz="2400" dirty="0">
              <a:solidFill>
                <a:srgbClr val="2C895B"/>
              </a:solidFill>
            </a:endParaRPr>
          </a:p>
          <a:p>
            <a:pPr fontAlgn="base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r0,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add r1, r1, 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A0849286-90EE-EF41-222F-D733A9BBA2A9}"/>
              </a:ext>
            </a:extLst>
          </p:cNvPr>
          <p:cNvSpPr/>
          <p:nvPr/>
        </p:nvSpPr>
        <p:spPr>
          <a:xfrm rot="5400000" flipV="1">
            <a:off x="6493462" y="4799702"/>
            <a:ext cx="1150543" cy="934958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9305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9C8AE7-4E80-5949-D29D-B9CF856C22A1}"/>
              </a:ext>
            </a:extLst>
          </p:cNvPr>
          <p:cNvGrpSpPr/>
          <p:nvPr/>
        </p:nvGrpSpPr>
        <p:grpSpPr>
          <a:xfrm>
            <a:off x="9029295" y="1176867"/>
            <a:ext cx="1911137" cy="973149"/>
            <a:chOff x="9029295" y="1176867"/>
            <a:chExt cx="1911137" cy="973149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8483918C-05BF-9621-C150-DB6AC856D2D7}"/>
                </a:ext>
              </a:extLst>
            </p:cNvPr>
            <p:cNvSpPr/>
            <p:nvPr/>
          </p:nvSpPr>
          <p:spPr>
            <a:xfrm>
              <a:off x="9029295" y="1176867"/>
              <a:ext cx="321733" cy="684436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DCC1FF-DEC4-62F9-4D50-D8A54BB54567}"/>
                </a:ext>
              </a:extLst>
            </p:cNvPr>
            <p:cNvSpPr txBox="1"/>
            <p:nvPr/>
          </p:nvSpPr>
          <p:spPr>
            <a:xfrm>
              <a:off x="9370604" y="1226686"/>
              <a:ext cx="156982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Caution!</a:t>
              </a:r>
            </a:p>
            <a:p>
              <a:r>
                <a:rPr lang="en-US" dirty="0"/>
                <a:t>Two adjacent branches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2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19" grpId="0" animBg="1"/>
      <p:bldP spid="11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Finding A Node Containing a Specific Payload Value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54B4B0-65D3-3D29-88E3-690D284C47D0}"/>
              </a:ext>
            </a:extLst>
          </p:cNvPr>
          <p:cNvSpPr/>
          <p:nvPr/>
        </p:nvSpPr>
        <p:spPr bwMode="auto">
          <a:xfrm>
            <a:off x="1494148" y="2725483"/>
            <a:ext cx="6841730" cy="26633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*name, struct node *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A137055-CBBF-FB72-E620-1D3BAE387431}"/>
              </a:ext>
            </a:extLst>
          </p:cNvPr>
          <p:cNvSpPr/>
          <p:nvPr/>
        </p:nvSpPr>
        <p:spPr bwMode="auto">
          <a:xfrm>
            <a:off x="1712404" y="5502954"/>
            <a:ext cx="7811986" cy="129631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((found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found-&gt;year, found-&gt;name);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65D12-8FD0-0223-0C26-AA26B204E47A}"/>
              </a:ext>
            </a:extLst>
          </p:cNvPr>
          <p:cNvGrpSpPr/>
          <p:nvPr/>
        </p:nvGrpSpPr>
        <p:grpSpPr>
          <a:xfrm>
            <a:off x="3133805" y="1770106"/>
            <a:ext cx="731520" cy="914336"/>
            <a:chOff x="511627" y="3595741"/>
            <a:chExt cx="731520" cy="9143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E33B57-4B33-FD5A-FB74-B7C84A89AAB1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9392F-A735-9753-14EB-96F544C08E40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4CF2-0737-77C3-3A7C-951ABFC2D8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A12101-921D-4519-73AE-6AE5AD572F95}"/>
              </a:ext>
            </a:extLst>
          </p:cNvPr>
          <p:cNvGrpSpPr/>
          <p:nvPr/>
        </p:nvGrpSpPr>
        <p:grpSpPr>
          <a:xfrm>
            <a:off x="5942061" y="1681802"/>
            <a:ext cx="731520" cy="914336"/>
            <a:chOff x="511627" y="3595741"/>
            <a:chExt cx="731520" cy="9143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71169D-0B19-D974-9299-E1893BAF0A6D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CE1734-DE90-C722-F6E2-2F3B6123F03D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995E139-3A04-A41D-BAC9-ACC6D1DC52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DC00C4-37C6-23BD-CA5C-10710B560C69}"/>
              </a:ext>
            </a:extLst>
          </p:cNvPr>
          <p:cNvGrpSpPr/>
          <p:nvPr/>
        </p:nvGrpSpPr>
        <p:grpSpPr>
          <a:xfrm>
            <a:off x="2229978" y="545008"/>
            <a:ext cx="6086166" cy="1262306"/>
            <a:chOff x="5841612" y="5494521"/>
            <a:chExt cx="6086166" cy="12623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7EF6E5-10DA-8FBF-01DF-4A105929093E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B07961-6FDF-CB3E-3ED8-50849D712BE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B4937-D324-1BF7-1806-1A744462690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BAECDF-F331-ECD5-B0AE-C382F73A4B75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20AF65-AF72-0F9A-F048-AE5AF417005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812E4F-B57A-C431-E1D1-7AE397C8E7D5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C8047A-21F3-4C2F-5546-2232AF2120C4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2D518B6-EFC9-19A6-D6EA-9B4EEC76275B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EB19AB-C207-CD80-567B-516F281712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43261A-A8A9-CC28-3138-AC6C7E80FA93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E9AFAC-740F-6DEE-2F77-62EC9440C8B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86E539-5E05-E71C-A0C7-AED383B93A23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9A7B00-2B81-ADA3-B514-ADE0D1769649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2EA7B83-D074-42F2-5865-EEB9711C0897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FD064E-E797-E0B6-6A4A-86CFAC26934B}"/>
              </a:ext>
            </a:extLst>
          </p:cNvPr>
          <p:cNvSpPr/>
          <p:nvPr/>
        </p:nvSpPr>
        <p:spPr bwMode="auto">
          <a:xfrm>
            <a:off x="8997919" y="543742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697F52-2BBE-64FE-E397-9C2EEE12C1C7}"/>
              </a:ext>
            </a:extLst>
          </p:cNvPr>
          <p:cNvGrpSpPr/>
          <p:nvPr/>
        </p:nvGrpSpPr>
        <p:grpSpPr>
          <a:xfrm>
            <a:off x="8316144" y="3281082"/>
            <a:ext cx="3060068" cy="646331"/>
            <a:chOff x="8316144" y="3281082"/>
            <a:chExt cx="3060068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0151CE-1E1F-1863-716E-2C1D810756A6}"/>
                </a:ext>
              </a:extLst>
            </p:cNvPr>
            <p:cNvSpPr txBox="1"/>
            <p:nvPr/>
          </p:nvSpPr>
          <p:spPr>
            <a:xfrm>
              <a:off x="8803341" y="3281082"/>
              <a:ext cx="257287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Returns pointer if found</a:t>
              </a:r>
            </a:p>
            <a:p>
              <a:r>
                <a:rPr lang="en-US" dirty="0"/>
                <a:t>NULL otherwise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D0F6D-4489-CDC9-0C5C-9BBBCC419A2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8316144" y="3604248"/>
              <a:ext cx="487197" cy="0"/>
            </a:xfrm>
            <a:prstGeom prst="straightConnector1">
              <a:avLst/>
            </a:prstGeom>
            <a:ln w="3492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47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A081-1A79-0FAA-1A5D-D2836791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1955"/>
          </a:xfrm>
        </p:spPr>
        <p:txBody>
          <a:bodyPr/>
          <a:lstStyle/>
          <a:p>
            <a:r>
              <a:rPr lang="en-US" dirty="0"/>
              <a:t>Deleting a Node in a Linked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53E9A8-EADC-D7A8-7BF0-B7C2B110C534}"/>
              </a:ext>
            </a:extLst>
          </p:cNvPr>
          <p:cNvSpPr/>
          <p:nvPr/>
        </p:nvSpPr>
        <p:spPr bwMode="auto">
          <a:xfrm>
            <a:off x="157901" y="645077"/>
            <a:ext cx="6174839" cy="555232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head pointer; may have changed…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name,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strcmp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 == 0)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break;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not found return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head)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first node new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not head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  // free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space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0CD3A7-55CE-AEB8-A581-5C315F41B594}"/>
              </a:ext>
            </a:extLst>
          </p:cNvPr>
          <p:cNvSpPr/>
          <p:nvPr/>
        </p:nvSpPr>
        <p:spPr bwMode="auto">
          <a:xfrm>
            <a:off x="6768481" y="5731882"/>
            <a:ext cx="4564607" cy="1056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("Joe", head);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deleteNode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("Sam", head);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87EE41-5B22-3B71-31E6-3AAC47F9C0A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1F49AB-1F4C-D4E8-2D40-B9E59BFBA562}"/>
              </a:ext>
            </a:extLst>
          </p:cNvPr>
          <p:cNvGrpSpPr/>
          <p:nvPr/>
        </p:nvGrpSpPr>
        <p:grpSpPr>
          <a:xfrm>
            <a:off x="7096869" y="1290333"/>
            <a:ext cx="731520" cy="914336"/>
            <a:chOff x="511627" y="3595741"/>
            <a:chExt cx="731520" cy="9143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A0669-DAD3-B0D9-6E45-638A4101D6B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DAFFF-B154-21CD-C367-946940FCD171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231D14-94D1-DE4F-936E-8561D7C9A6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EB6104-78F3-68CC-B570-B6561CA6B201}"/>
              </a:ext>
            </a:extLst>
          </p:cNvPr>
          <p:cNvGrpSpPr/>
          <p:nvPr/>
        </p:nvGrpSpPr>
        <p:grpSpPr>
          <a:xfrm>
            <a:off x="9905125" y="1202029"/>
            <a:ext cx="731520" cy="914336"/>
            <a:chOff x="511627" y="3595741"/>
            <a:chExt cx="731520" cy="91433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FB4523-8D8D-3CCD-9FC9-E29BB62D4B10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CAA315-64EE-28F0-C795-E54EBAA9F9E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33928FF-9513-7D11-1CDA-857FA76998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83F2F-A349-615C-EEBB-57A45ADA934B}"/>
              </a:ext>
            </a:extLst>
          </p:cNvPr>
          <p:cNvGrpSpPr/>
          <p:nvPr/>
        </p:nvGrpSpPr>
        <p:grpSpPr>
          <a:xfrm>
            <a:off x="6193042" y="65235"/>
            <a:ext cx="5876882" cy="1262306"/>
            <a:chOff x="5841612" y="5494521"/>
            <a:chExt cx="5876882" cy="126230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346812-41B8-6AE2-3474-88A4F19CC322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7B63332-AEEB-DD9D-E754-6914663648F9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F92BA8F-CE0B-D43C-F31A-9B322CD02CAA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41820F-8FD0-1F9B-D408-D59DD6C3404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30077B2-37B9-4554-F9C1-5F1D0B21171A}"/>
                </a:ext>
              </a:extLst>
            </p:cNvPr>
            <p:cNvSpPr txBox="1"/>
            <p:nvPr/>
          </p:nvSpPr>
          <p:spPr>
            <a:xfrm>
              <a:off x="10986973" y="6223153"/>
              <a:ext cx="73152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0D9B4A5-08BB-7D6C-8CC3-307542182D07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4552AC2-A2F7-D49A-AA94-92C243D7FE3E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1D053D7-CA84-6E52-464D-57C05F6E02F2}"/>
                </a:ext>
              </a:extLst>
            </p:cNvPr>
            <p:cNvCxnSpPr>
              <a:cxnSpLocks/>
              <a:endCxn id="95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172B520-500D-1C81-57D1-7895AB7A526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736A7D-F395-4E29-FC43-193769FA8C39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DD937F-24EB-5E03-FA30-EC8033EFC23A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D9B1344-FB6A-8D10-CCCC-FAB27DDAEF0F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D613DE0-E7BF-C646-D011-EA989A2405E2}"/>
                </a:ext>
              </a:extLst>
            </p:cNvPr>
            <p:cNvCxnSpPr>
              <a:cxnSpLocks/>
              <a:endCxn id="101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E6E6A59-6642-A15A-E425-F96BEE01C72D}"/>
                </a:ext>
              </a:extLst>
            </p:cNvPr>
            <p:cNvCxnSpPr>
              <a:cxnSpLocks/>
              <a:endCxn id="94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5E5657-5EA0-3E0A-74CB-DD0279679956}"/>
              </a:ext>
            </a:extLst>
          </p:cNvPr>
          <p:cNvGrpSpPr/>
          <p:nvPr/>
        </p:nvGrpSpPr>
        <p:grpSpPr>
          <a:xfrm>
            <a:off x="6193042" y="2303322"/>
            <a:ext cx="3184727" cy="1234357"/>
            <a:chOff x="5841612" y="5522470"/>
            <a:chExt cx="3184727" cy="1234357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37F02B-C628-B450-695A-7B2B09425086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FD9021B-01E1-71B2-59D3-EEF03A9A9596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7F1C40-5FF4-F87D-B376-8540AFB3DD51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F1E0D0-C919-E036-3095-025FDD33F7A9}"/>
                </a:ext>
              </a:extLst>
            </p:cNvPr>
            <p:cNvSpPr txBox="1"/>
            <p:nvPr/>
          </p:nvSpPr>
          <p:spPr>
            <a:xfrm>
              <a:off x="7051181" y="5522470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9D9C2C2-0339-34F7-FF49-7C4D3ED65A2C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DAF3B09-9B44-E636-C6D2-BD45B77EBB88}"/>
                </a:ext>
              </a:extLst>
            </p:cNvPr>
            <p:cNvSpPr txBox="1"/>
            <p:nvPr/>
          </p:nvSpPr>
          <p:spPr>
            <a:xfrm>
              <a:off x="8157285" y="6304559"/>
              <a:ext cx="86905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8512F2-C65E-1184-6C4F-4FF15D7C9E6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80F795-DF57-4D07-7E14-FD8A5C0872C3}"/>
                </a:ext>
              </a:extLst>
            </p:cNvPr>
            <p:cNvCxnSpPr>
              <a:cxnSpLocks/>
              <a:endCxn id="118" idx="1"/>
            </p:cNvCxnSpPr>
            <p:nvPr/>
          </p:nvCxnSpPr>
          <p:spPr bwMode="auto">
            <a:xfrm>
              <a:off x="7399252" y="6100528"/>
              <a:ext cx="758033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5FB522D-3717-9D2B-3804-01BA3A38B674}"/>
              </a:ext>
            </a:extLst>
          </p:cNvPr>
          <p:cNvGrpSpPr/>
          <p:nvPr/>
        </p:nvGrpSpPr>
        <p:grpSpPr>
          <a:xfrm>
            <a:off x="7355702" y="3461339"/>
            <a:ext cx="731520" cy="914336"/>
            <a:chOff x="511627" y="3595741"/>
            <a:chExt cx="731520" cy="914336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7C3485A-C3FD-506A-0931-2BA1D56BC26F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974DED6-472B-1C3E-F5DD-D0988AD038BA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EF0660-F110-948E-1DED-9346EA6C91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62D814B-EDE4-3E8C-A592-DB7B13EA66DA}"/>
              </a:ext>
            </a:extLst>
          </p:cNvPr>
          <p:cNvGrpSpPr/>
          <p:nvPr/>
        </p:nvGrpSpPr>
        <p:grpSpPr>
          <a:xfrm>
            <a:off x="6235680" y="4493697"/>
            <a:ext cx="966405" cy="658904"/>
            <a:chOff x="6235680" y="4493697"/>
            <a:chExt cx="966405" cy="658904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8DBEB5E-09BE-8289-C526-8F4EA2690C9F}"/>
                </a:ext>
              </a:extLst>
            </p:cNvPr>
            <p:cNvSpPr txBox="1"/>
            <p:nvPr/>
          </p:nvSpPr>
          <p:spPr>
            <a:xfrm>
              <a:off x="6235680" y="4783269"/>
              <a:ext cx="966405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830974-B5A2-A96A-FF6C-AC718EF7F5E4}"/>
                </a:ext>
              </a:extLst>
            </p:cNvPr>
            <p:cNvSpPr txBox="1"/>
            <p:nvPr/>
          </p:nvSpPr>
          <p:spPr>
            <a:xfrm>
              <a:off x="6235680" y="449369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4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06BB3E70-CFC9-87EF-89A5-A27B4BBBAB3B}"/>
              </a:ext>
            </a:extLst>
          </p:cNvPr>
          <p:cNvSpPr txBox="1"/>
          <p:nvPr/>
        </p:nvSpPr>
        <p:spPr>
          <a:xfrm>
            <a:off x="3988154" y="1040827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DAD8D28-4ECD-0520-9945-887E4F1D5A78}"/>
              </a:ext>
            </a:extLst>
          </p:cNvPr>
          <p:cNvSpPr txBox="1"/>
          <p:nvPr/>
        </p:nvSpPr>
        <p:spPr>
          <a:xfrm>
            <a:off x="2604981" y="103294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07427"/>
          </a:xfrm>
        </p:spPr>
        <p:txBody>
          <a:bodyPr/>
          <a:lstStyle/>
          <a:p>
            <a:r>
              <a:rPr lang="en-US" dirty="0"/>
              <a:t>Improving On Linked List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86930" y="1861526"/>
            <a:ext cx="11306769" cy="251151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linked lists get long, the cost of finding an entry continues to increase O(n)</a:t>
            </a:r>
          </a:p>
          <a:p>
            <a:r>
              <a:rPr lang="en-US" sz="2200" dirty="0">
                <a:solidFill>
                  <a:schemeClr val="tx2"/>
                </a:solidFill>
              </a:rPr>
              <a:t>How to improve search time?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Break the single linked list </a:t>
            </a:r>
            <a:r>
              <a:rPr lang="en-US" sz="2200" dirty="0">
                <a:solidFill>
                  <a:schemeClr val="tx2"/>
                </a:solidFill>
              </a:rPr>
              <a:t>into </a:t>
            </a:r>
            <a:r>
              <a:rPr lang="en-US" sz="2200" dirty="0">
                <a:solidFill>
                  <a:schemeClr val="accent1"/>
                </a:solidFill>
              </a:rPr>
              <a:t>multiple </a:t>
            </a:r>
            <a:r>
              <a:rPr lang="en-US" sz="2200" b="1" dirty="0">
                <a:solidFill>
                  <a:schemeClr val="accent1"/>
                </a:solidFill>
              </a:rPr>
              <a:t>shorter length</a:t>
            </a:r>
            <a:r>
              <a:rPr lang="en-US" sz="2200" dirty="0">
                <a:solidFill>
                  <a:schemeClr val="accent1"/>
                </a:solidFill>
              </a:rPr>
              <a:t> linked lists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Shorter lists are faster to search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Requires a function </a:t>
            </a:r>
            <a:r>
              <a:rPr lang="en-US" sz="2200" dirty="0"/>
              <a:t>that takes a </a:t>
            </a:r>
            <a:r>
              <a:rPr lang="en-US" sz="2200" dirty="0">
                <a:solidFill>
                  <a:schemeClr val="accent1"/>
                </a:solidFill>
              </a:rPr>
              <a:t>lookup key and selects just one of the shortened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BB316A-2C41-CBBA-5B5E-0F26ABB662D5}"/>
              </a:ext>
            </a:extLst>
          </p:cNvPr>
          <p:cNvGrpSpPr/>
          <p:nvPr/>
        </p:nvGrpSpPr>
        <p:grpSpPr>
          <a:xfrm>
            <a:off x="400967" y="848560"/>
            <a:ext cx="11087010" cy="849313"/>
            <a:chOff x="400967" y="848560"/>
            <a:chExt cx="11087010" cy="8493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33E97-119B-752C-52A7-3AB3F96D44B3}"/>
                </a:ext>
              </a:extLst>
            </p:cNvPr>
            <p:cNvGrpSpPr/>
            <p:nvPr/>
          </p:nvGrpSpPr>
          <p:grpSpPr>
            <a:xfrm>
              <a:off x="400967" y="848560"/>
              <a:ext cx="4681279" cy="842863"/>
              <a:chOff x="7248835" y="6037335"/>
              <a:chExt cx="4681279" cy="8428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BA1D5-0AB4-4527-BA84-F709757EEACE}"/>
                  </a:ext>
                </a:extLst>
              </p:cNvPr>
              <p:cNvSpPr txBox="1"/>
              <p:nvPr/>
            </p:nvSpPr>
            <p:spPr>
              <a:xfrm>
                <a:off x="7429642" y="640578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6AC9339-923A-BAA7-3342-74F0467F481F}"/>
                  </a:ext>
                </a:extLst>
              </p:cNvPr>
              <p:cNvGrpSpPr/>
              <p:nvPr/>
            </p:nvGrpSpPr>
            <p:grpSpPr>
              <a:xfrm>
                <a:off x="10831631" y="6218258"/>
                <a:ext cx="1098483" cy="659233"/>
                <a:chOff x="1830004" y="4574707"/>
                <a:chExt cx="1098483" cy="6592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8E386DC-8249-D920-C6F4-9E3D378C348F}"/>
                    </a:ext>
                  </a:extLst>
                </p:cNvPr>
                <p:cNvSpPr txBox="1"/>
                <p:nvPr/>
              </p:nvSpPr>
              <p:spPr>
                <a:xfrm>
                  <a:off x="1830004" y="4864608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317FA2-32FD-9FA3-D036-6A3600EC7D60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837DD-778A-E9CB-3376-235CBDD26BA9}"/>
                  </a:ext>
                </a:extLst>
              </p:cNvPr>
              <p:cNvSpPr txBox="1"/>
              <p:nvPr/>
            </p:nvSpPr>
            <p:spPr>
              <a:xfrm>
                <a:off x="7248835" y="603733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head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C32823-935D-EA34-1058-7DF925FA7211}"/>
                  </a:ext>
                </a:extLst>
              </p:cNvPr>
              <p:cNvGrpSpPr/>
              <p:nvPr/>
            </p:nvGrpSpPr>
            <p:grpSpPr>
              <a:xfrm>
                <a:off x="9465674" y="6220965"/>
                <a:ext cx="1099687" cy="646331"/>
                <a:chOff x="1828800" y="4574707"/>
                <a:chExt cx="1099687" cy="646331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388C733-5955-715C-86F5-58DE778A63C1}"/>
                    </a:ext>
                  </a:extLst>
                </p:cNvPr>
                <p:cNvSpPr txBox="1"/>
                <p:nvPr/>
              </p:nvSpPr>
              <p:spPr>
                <a:xfrm>
                  <a:off x="1828800" y="4849954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E5307F5-E648-C0A7-82BF-C0897281CB61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4BF4F44-FFA3-D8F8-0BC6-2CC299A070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DD08F-704F-ACEE-6E8D-112AD9A13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E5A25A5-FF17-5E16-523E-A4276D043CB4}"/>
                  </a:ext>
                </a:extLst>
              </p:cNvPr>
              <p:cNvGrpSpPr/>
              <p:nvPr/>
            </p:nvGrpSpPr>
            <p:grpSpPr>
              <a:xfrm>
                <a:off x="8130722" y="6233867"/>
                <a:ext cx="1084847" cy="646331"/>
                <a:chOff x="1843640" y="4574707"/>
                <a:chExt cx="1084847" cy="646331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2FD85C4-E22D-BBD3-5BF6-92414685792D}"/>
                    </a:ext>
                  </a:extLst>
                </p:cNvPr>
                <p:cNvSpPr txBox="1"/>
                <p:nvPr/>
              </p:nvSpPr>
              <p:spPr>
                <a:xfrm>
                  <a:off x="1843640" y="4841099"/>
                  <a:ext cx="731520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7BD1ED3-9998-9D81-257A-C2191A583917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3BC93B-1F0D-1FAF-E9FE-1BB4CDBC15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334EA2-D392-197B-D4B9-ECAA9BBB9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9366" y="1349941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7B6D913-E38D-7C25-5FD0-110106808A0C}"/>
                </a:ext>
              </a:extLst>
            </p:cNvPr>
            <p:cNvGrpSpPr/>
            <p:nvPr/>
          </p:nvGrpSpPr>
          <p:grpSpPr>
            <a:xfrm>
              <a:off x="7242380" y="1033226"/>
              <a:ext cx="4245597" cy="664647"/>
              <a:chOff x="7242380" y="1033226"/>
              <a:chExt cx="4245597" cy="66464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16D24E6-8E36-2DE7-BABB-DC65035300DB}"/>
                  </a:ext>
                </a:extLst>
              </p:cNvPr>
              <p:cNvGrpSpPr/>
              <p:nvPr/>
            </p:nvGrpSpPr>
            <p:grpSpPr>
              <a:xfrm>
                <a:off x="7665461" y="1033226"/>
                <a:ext cx="3822516" cy="664647"/>
                <a:chOff x="8115882" y="6215551"/>
                <a:chExt cx="3822516" cy="66464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1CF60E-1D9A-2AFB-B3CA-A30E2F75108E}"/>
                    </a:ext>
                  </a:extLst>
                </p:cNvPr>
                <p:cNvGrpSpPr/>
                <p:nvPr/>
              </p:nvGrpSpPr>
              <p:grpSpPr>
                <a:xfrm>
                  <a:off x="10830427" y="6215551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1F28F0C-14FD-3566-E663-E88A0FB3FC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9D8AB1-B243-9E67-F2E6-0D0B6A0BC39A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30A62E5-F997-B9C9-FC7C-25672AA355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572638" y="6313098"/>
                      <a:ext cx="365760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0345" r="-10345" b="-16129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693C426-07A4-D56E-EE8D-C30A0D7492BB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0DB1C8-C4CC-A565-4C1A-0B78A7610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E5E41BA-C1AB-BE60-1242-D78285C17BB4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9D2A512-658B-BA55-1F8B-2CD04AB220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382481" y="658400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8347842B-22D0-0209-5A78-A1767F97A6AC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7FB7E8F-A0ED-A227-8636-962CCE51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F8D5E5C-75AE-BFD7-51AE-B411F1C9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C3D113C4-E67F-A5ED-5BF7-F865265B87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7908ED-6678-67E0-F297-A49CC660A4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5D9DE8-6704-D22F-1A58-8ADA35694CEA}"/>
                </a:ext>
              </a:extLst>
            </p:cNvPr>
            <p:cNvSpPr txBox="1"/>
            <p:nvPr/>
          </p:nvSpPr>
          <p:spPr>
            <a:xfrm>
              <a:off x="5781465" y="131293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82348D0-874C-D243-974A-2C3BED745E2D}"/>
                </a:ext>
              </a:extLst>
            </p:cNvPr>
            <p:cNvSpPr txBox="1"/>
            <p:nvPr/>
          </p:nvSpPr>
          <p:spPr>
            <a:xfrm>
              <a:off x="6508482" y="104509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835823F-DA0D-EA09-261D-594D857D8DA6}"/>
              </a:ext>
            </a:extLst>
          </p:cNvPr>
          <p:cNvGrpSpPr/>
          <p:nvPr/>
        </p:nvGrpSpPr>
        <p:grpSpPr>
          <a:xfrm>
            <a:off x="4583162" y="4522731"/>
            <a:ext cx="4562653" cy="2215270"/>
            <a:chOff x="935388" y="4555105"/>
            <a:chExt cx="4562653" cy="221527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1B316A-3AAA-CCE6-BB0F-4F063DCB5649}"/>
                </a:ext>
              </a:extLst>
            </p:cNvPr>
            <p:cNvSpPr txBox="1"/>
            <p:nvPr/>
          </p:nvSpPr>
          <p:spPr>
            <a:xfrm>
              <a:off x="949607" y="459272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27E52C-8FEB-CA84-97FC-86602D38C050}"/>
                </a:ext>
              </a:extLst>
            </p:cNvPr>
            <p:cNvGrpSpPr/>
            <p:nvPr/>
          </p:nvGrpSpPr>
          <p:grpSpPr>
            <a:xfrm>
              <a:off x="1183208" y="4555105"/>
              <a:ext cx="4314833" cy="664647"/>
              <a:chOff x="7615281" y="6215551"/>
              <a:chExt cx="4314833" cy="66464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62038E-195E-28ED-56D6-1B76D6CFDD0E}"/>
                  </a:ext>
                </a:extLst>
              </p:cNvPr>
              <p:cNvGrpSpPr/>
              <p:nvPr/>
            </p:nvGrpSpPr>
            <p:grpSpPr>
              <a:xfrm>
                <a:off x="10830427" y="6215551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D7D95597-7985-0AEB-83C6-E4ED9F0ACB3F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Joe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2020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C235EEE-1F31-7A43-1112-A4A76590EFAC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5DFDB3E-5B95-2509-819B-25BB43375D56}"/>
                  </a:ext>
                </a:extLst>
              </p:cNvPr>
              <p:cNvGrpSpPr/>
              <p:nvPr/>
            </p:nvGrpSpPr>
            <p:grpSpPr>
              <a:xfrm>
                <a:off x="9465674" y="6218258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9DFCE40-0D30-9869-13CE-19817F674EAB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Sam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1955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35F233C-0DA9-57D9-62DB-E5C809746705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77CD0C2-8A9C-575B-0162-05AFB7F31E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382481" y="656077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40671D-7354-84C3-DD32-899969968E7B}"/>
                  </a:ext>
                </a:extLst>
              </p:cNvPr>
              <p:cNvGrpSpPr/>
              <p:nvPr/>
            </p:nvGrpSpPr>
            <p:grpSpPr>
              <a:xfrm>
                <a:off x="8115882" y="6231160"/>
                <a:ext cx="1099687" cy="649038"/>
                <a:chOff x="1828800" y="4572000"/>
                <a:chExt cx="1099687" cy="64903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949AF1E-17BB-DD42-2D12-740F3DCD4F27}"/>
                    </a:ext>
                  </a:extLst>
                </p:cNvPr>
                <p:cNvSpPr txBox="1"/>
                <p:nvPr/>
              </p:nvSpPr>
              <p:spPr>
                <a:xfrm>
                  <a:off x="1828800" y="4572000"/>
                  <a:ext cx="731520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Pat</a:t>
                  </a:r>
                </a:p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rPr>
                    <a:t>1933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B96A049-B4D2-95DB-8A45-1EA348EEFF8D}"/>
                    </a:ext>
                  </a:extLst>
                </p:cNvPr>
                <p:cNvSpPr txBox="1"/>
                <p:nvPr/>
              </p:nvSpPr>
              <p:spPr>
                <a:xfrm>
                  <a:off x="2562727" y="4574707"/>
                  <a:ext cx="365760" cy="646331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AA23FB-2227-2A78-0418-C4124FD04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042593" y="6566045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7AD72C08-DBD0-3BB8-6B8E-AE2DC288D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15281" y="6576822"/>
                <a:ext cx="500992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72B7AF-142F-228C-B9A5-2CCE2006D900}"/>
                </a:ext>
              </a:extLst>
            </p:cNvPr>
            <p:cNvSpPr txBox="1"/>
            <p:nvPr/>
          </p:nvSpPr>
          <p:spPr>
            <a:xfrm>
              <a:off x="935388" y="5354702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189EB5-3180-2579-A62C-605587124738}"/>
                </a:ext>
              </a:extLst>
            </p:cNvPr>
            <p:cNvSpPr txBox="1"/>
            <p:nvPr/>
          </p:nvSpPr>
          <p:spPr>
            <a:xfrm>
              <a:off x="944227" y="612404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A74276F-17D2-80E1-D109-2C1D3D0288CF}"/>
                </a:ext>
              </a:extLst>
            </p:cNvPr>
            <p:cNvGrpSpPr/>
            <p:nvPr/>
          </p:nvGrpSpPr>
          <p:grpSpPr>
            <a:xfrm>
              <a:off x="1213100" y="6042549"/>
              <a:ext cx="2904354" cy="661940"/>
              <a:chOff x="7242380" y="1035933"/>
              <a:chExt cx="2904354" cy="66194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EDB930-68AF-C798-431B-651789617A1D}"/>
                  </a:ext>
                </a:extLst>
              </p:cNvPr>
              <p:cNvGrpSpPr/>
              <p:nvPr/>
            </p:nvGrpSpPr>
            <p:grpSpPr>
              <a:xfrm>
                <a:off x="7665461" y="1035933"/>
                <a:ext cx="2481273" cy="661940"/>
                <a:chOff x="8115882" y="6218258"/>
                <a:chExt cx="2481273" cy="66194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81BB2CF8-D656-0900-D074-01F46A0B7C6D}"/>
                    </a:ext>
                  </a:extLst>
                </p:cNvPr>
                <p:cNvGrpSpPr/>
                <p:nvPr/>
              </p:nvGrpSpPr>
              <p:grpSpPr>
                <a:xfrm>
                  <a:off x="9465674" y="6218258"/>
                  <a:ext cx="1107184" cy="651345"/>
                  <a:chOff x="1828800" y="4572000"/>
                  <a:chExt cx="1107184" cy="651345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B29D4EAF-99FF-9176-7ED3-9FCC20F9FD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0224" y="4577014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6A5BAA90-1255-77F5-83AE-F3BEFBA2EDE4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28FA10A-77E9-B1F0-88E6-FD5D36EF51C0}"/>
                    </a:ext>
                  </a:extLst>
                </p:cNvPr>
                <p:cNvGrpSpPr/>
                <p:nvPr/>
              </p:nvGrpSpPr>
              <p:grpSpPr>
                <a:xfrm>
                  <a:off x="8115882" y="6231160"/>
                  <a:ext cx="1099687" cy="649038"/>
                  <a:chOff x="1828800" y="4572000"/>
                  <a:chExt cx="1099687" cy="649038"/>
                </a:xfrm>
              </p:grpSpPr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904B5BD-88C5-9692-6831-1D534E1A61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8800" y="4572000"/>
                    <a:ext cx="731520" cy="64633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dirty="0"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rPr>
                      <a:t>…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CFF25B-B0DC-7574-F3D6-6C5D162AF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562727" y="4574707"/>
                    <a:ext cx="365760" cy="646331"/>
                  </a:xfrm>
                  <a:prstGeom prst="rect">
                    <a:avLst/>
                  </a:prstGeom>
                  <a:solidFill>
                    <a:srgbClr val="D6D6F5"/>
                  </a:solidFill>
                  <a:ln w="25400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dirty="0">
                      <a:latin typeface="Calibri" panose="020F0502020204030204" pitchFamily="34" charset="0"/>
                      <a:ea typeface="CMU Bright" panose="02000603000000000000" pitchFamily="2" charset="0"/>
                      <a:cs typeface="Calibri" panose="020F0502020204030204" pitchFamily="34" charset="0"/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FEC1D312-42A4-5AC6-3186-6066E08C74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032689" y="6554325"/>
                  <a:ext cx="423081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FFC000"/>
                  </a:solidFill>
                  <a:prstDash val="solid"/>
                  <a:round/>
                  <a:headEnd type="oval" w="med" len="med"/>
                  <a:tailEnd type="stealth"/>
                </a:ln>
                <a:effectLst>
                  <a:glow rad="25400">
                    <a:schemeClr val="tx1"/>
                  </a:glow>
                </a:effec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t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MU Bright" panose="02000603000000000000" pitchFamily="2" charset="0"/>
                              </a:rPr>
                              <m:t>∅</m:t>
                            </m:r>
                          </m:oMath>
                        </m:oMathPara>
                      </a14:m>
                      <a:endParaRPr lang="en-US" dirty="0" err="1">
                        <a:solidFill>
                          <a:srgbClr val="FFC000"/>
                        </a:solidFill>
                        <a:effectLst>
                          <a:glow rad="25400">
                            <a:schemeClr val="tx1"/>
                          </a:glow>
                        </a:effectLst>
                        <a:latin typeface="Calibri" panose="020F0502020204030204" pitchFamily="34" charset="0"/>
                        <a:ea typeface="CMU Bright" panose="02000603000000000000" pitchFamily="2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DF88F6EC-9298-8C43-9DFE-5843AEE4EF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31395" y="6354050"/>
                      <a:ext cx="365760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6667" r="-10000" b="-20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1E88411-5509-9A3C-17B0-3622DB9D34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42380" y="1388047"/>
                <a:ext cx="423081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oval" w="med" len="med"/>
                <a:tailEnd type="stealth"/>
              </a:ln>
              <a:effectLst>
                <a:glow rad="25400">
                  <a:schemeClr val="tx1"/>
                </a:glow>
              </a:effec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/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02D08FA-5082-0ADD-2F78-DC136BD0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673" y="4739623"/>
                  <a:ext cx="36576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667" r="-10000" b="-1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62B21-E9D8-DE47-ED86-D5F01EA0EBA3}"/>
                </a:ext>
              </a:extLst>
            </p:cNvPr>
            <p:cNvSpPr txBox="1"/>
            <p:nvPr/>
          </p:nvSpPr>
          <p:spPr>
            <a:xfrm>
              <a:off x="1649608" y="5288264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EDB2325-214B-A923-3C0C-14A89DFCE2C4}"/>
                </a:ext>
              </a:extLst>
            </p:cNvPr>
            <p:cNvSpPr txBox="1"/>
            <p:nvPr/>
          </p:nvSpPr>
          <p:spPr>
            <a:xfrm>
              <a:off x="2383535" y="529097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524C56-3198-C87D-AE29-9DED48FB43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1662" y="5656718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5284445-9B7F-6139-12CF-0B2DDF203A35}"/>
                </a:ext>
              </a:extLst>
            </p:cNvPr>
            <p:cNvSpPr txBox="1"/>
            <p:nvPr/>
          </p:nvSpPr>
          <p:spPr>
            <a:xfrm>
              <a:off x="2999400" y="5263370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E6A68F6-B305-79F6-5610-5D0CA984DAE1}"/>
                </a:ext>
              </a:extLst>
            </p:cNvPr>
            <p:cNvSpPr txBox="1"/>
            <p:nvPr/>
          </p:nvSpPr>
          <p:spPr>
            <a:xfrm>
              <a:off x="3733327" y="5266077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/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1B03DC-D55C-13BB-0394-8BE7EA020D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611" y="5360917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67" r="-13333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7F79AC-DABE-3704-F669-8A98CBFC141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1454" y="563182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828823-98CA-95C0-09FE-8D2791C43BE2}"/>
              </a:ext>
            </a:extLst>
          </p:cNvPr>
          <p:cNvGrpSpPr/>
          <p:nvPr/>
        </p:nvGrpSpPr>
        <p:grpSpPr>
          <a:xfrm>
            <a:off x="136183" y="4776582"/>
            <a:ext cx="4022697" cy="1569660"/>
            <a:chOff x="1472665" y="4833670"/>
            <a:chExt cx="4022697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4FB79E-EEA8-ECF9-D4F7-DAF6CA31A92F}"/>
                </a:ext>
              </a:extLst>
            </p:cNvPr>
            <p:cNvSpPr txBox="1"/>
            <p:nvPr/>
          </p:nvSpPr>
          <p:spPr>
            <a:xfrm>
              <a:off x="1472665" y="4833670"/>
              <a:ext cx="2904501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How do you determine on which linked list an entry is stored?</a:t>
              </a:r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1116D118-E0A9-207A-C332-CEF6AD50D6EB}"/>
                </a:ext>
              </a:extLst>
            </p:cNvPr>
            <p:cNvSpPr/>
            <p:nvPr/>
          </p:nvSpPr>
          <p:spPr>
            <a:xfrm>
              <a:off x="4395619" y="5449650"/>
              <a:ext cx="491884" cy="3020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24B7914-D3FC-1D21-3455-7C19E8C56A31}"/>
                </a:ext>
              </a:extLst>
            </p:cNvPr>
            <p:cNvSpPr/>
            <p:nvPr/>
          </p:nvSpPr>
          <p:spPr>
            <a:xfrm>
              <a:off x="4887503" y="5149584"/>
              <a:ext cx="6078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DF7973-3D53-26FF-6D63-AB8C7F282DEA}"/>
              </a:ext>
            </a:extLst>
          </p:cNvPr>
          <p:cNvSpPr txBox="1"/>
          <p:nvPr/>
        </p:nvSpPr>
        <p:spPr>
          <a:xfrm>
            <a:off x="1268405" y="59731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Pat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8192-0827-7BDE-1247-3DDC0FA6E9FF}"/>
              </a:ext>
            </a:extLst>
          </p:cNvPr>
          <p:cNvSpPr txBox="1"/>
          <p:nvPr/>
        </p:nvSpPr>
        <p:spPr>
          <a:xfrm>
            <a:off x="1274570" y="104883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BC7D0-7440-1E10-1473-3BFDF761647A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H="1" flipV="1">
            <a:off x="1634165" y="96664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89A19-A8E3-7F8B-8CBE-8F29692728E6}"/>
              </a:ext>
            </a:extLst>
          </p:cNvPr>
          <p:cNvSpPr txBox="1"/>
          <p:nvPr/>
        </p:nvSpPr>
        <p:spPr>
          <a:xfrm>
            <a:off x="2657633" y="552301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Sam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55D7A31-EE72-4941-F8EA-E40ED8114024}"/>
              </a:ext>
            </a:extLst>
          </p:cNvPr>
          <p:cNvCxnSpPr>
            <a:cxnSpLocks/>
            <a:endCxn id="42" idx="2"/>
          </p:cNvCxnSpPr>
          <p:nvPr/>
        </p:nvCxnSpPr>
        <p:spPr bwMode="auto">
          <a:xfrm flipH="1" flipV="1">
            <a:off x="3023393" y="921633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CC89FEF-FF5C-B91C-F7F5-2B9B5A41F31B}"/>
              </a:ext>
            </a:extLst>
          </p:cNvPr>
          <p:cNvSpPr txBox="1"/>
          <p:nvPr/>
        </p:nvSpPr>
        <p:spPr>
          <a:xfrm>
            <a:off x="3980930" y="516293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Joe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5880CA8-68BD-326A-3586-52267604389A}"/>
              </a:ext>
            </a:extLst>
          </p:cNvPr>
          <p:cNvCxnSpPr>
            <a:cxnSpLocks/>
            <a:endCxn id="63" idx="2"/>
          </p:cNvCxnSpPr>
          <p:nvPr/>
        </p:nvCxnSpPr>
        <p:spPr bwMode="auto">
          <a:xfrm flipH="1" flipV="1">
            <a:off x="4346690" y="885625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980BEF7-1E5F-0349-D8A2-D62DC8BBBA6A}"/>
              </a:ext>
            </a:extLst>
          </p:cNvPr>
          <p:cNvSpPr txBox="1"/>
          <p:nvPr/>
        </p:nvSpPr>
        <p:spPr>
          <a:xfrm>
            <a:off x="5772926" y="581616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B72FB3-A409-39C9-D47A-A15DD85A6CB2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 flipV="1">
            <a:off x="6138686" y="950948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EE00DF1-8E63-BBDD-FFCC-15AF3AEDA462}"/>
              </a:ext>
            </a:extLst>
          </p:cNvPr>
          <p:cNvSpPr txBox="1"/>
          <p:nvPr/>
        </p:nvSpPr>
        <p:spPr>
          <a:xfrm>
            <a:off x="7680688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9ABAC58-C7A7-8561-88C1-C34DDE8EBC27}"/>
              </a:ext>
            </a:extLst>
          </p:cNvPr>
          <p:cNvCxnSpPr>
            <a:cxnSpLocks/>
            <a:endCxn id="87" idx="2"/>
          </p:cNvCxnSpPr>
          <p:nvPr/>
        </p:nvCxnSpPr>
        <p:spPr bwMode="auto">
          <a:xfrm flipH="1" flipV="1">
            <a:off x="8046448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3388294-57B2-0C3B-CBAA-B25411107241}"/>
              </a:ext>
            </a:extLst>
          </p:cNvPr>
          <p:cNvSpPr txBox="1"/>
          <p:nvPr/>
        </p:nvSpPr>
        <p:spPr>
          <a:xfrm>
            <a:off x="9006834" y="537600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F28F58B-E842-9C11-7455-1B3E1A2F09F4}"/>
              </a:ext>
            </a:extLst>
          </p:cNvPr>
          <p:cNvCxnSpPr>
            <a:cxnSpLocks/>
            <a:endCxn id="91" idx="2"/>
          </p:cNvCxnSpPr>
          <p:nvPr/>
        </p:nvCxnSpPr>
        <p:spPr bwMode="auto">
          <a:xfrm flipH="1" flipV="1">
            <a:off x="9372594" y="906932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0A653-EA15-AE2A-FB7B-665280B47660}"/>
              </a:ext>
            </a:extLst>
          </p:cNvPr>
          <p:cNvSpPr txBox="1"/>
          <p:nvPr/>
        </p:nvSpPr>
        <p:spPr>
          <a:xfrm>
            <a:off x="10357896" y="558647"/>
            <a:ext cx="73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rPr>
              <a:t>…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CFBFEC6-A9B4-0F0F-8F2F-9078BAB78EB9}"/>
              </a:ext>
            </a:extLst>
          </p:cNvPr>
          <p:cNvCxnSpPr>
            <a:cxnSpLocks/>
            <a:endCxn id="93" idx="2"/>
          </p:cNvCxnSpPr>
          <p:nvPr/>
        </p:nvCxnSpPr>
        <p:spPr bwMode="auto">
          <a:xfrm flipH="1" flipV="1">
            <a:off x="10723656" y="927979"/>
            <a:ext cx="14449" cy="212994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oval" w="med" len="med"/>
            <a:tailEnd type="stealth"/>
          </a:ln>
          <a:effectLst>
            <a:glow rad="25400">
              <a:schemeClr val="tx1"/>
            </a:glow>
          </a:effec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85C2C6D-0613-E263-8656-EE66B679172F}"/>
              </a:ext>
            </a:extLst>
          </p:cNvPr>
          <p:cNvSpPr txBox="1"/>
          <p:nvPr/>
        </p:nvSpPr>
        <p:spPr>
          <a:xfrm>
            <a:off x="5764530" y="1025343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5A49B53-D3D9-628F-082C-E7F730D371C9}"/>
              </a:ext>
            </a:extLst>
          </p:cNvPr>
          <p:cNvSpPr txBox="1"/>
          <p:nvPr/>
        </p:nvSpPr>
        <p:spPr>
          <a:xfrm>
            <a:off x="7657800" y="1068189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5DF39-5167-365C-ED6B-E21CC8AE5E60}"/>
              </a:ext>
            </a:extLst>
          </p:cNvPr>
          <p:cNvSpPr txBox="1"/>
          <p:nvPr/>
        </p:nvSpPr>
        <p:spPr>
          <a:xfrm>
            <a:off x="9017002" y="1053418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590525-F8E7-C959-D2CC-CC4DBD8D1515}"/>
              </a:ext>
            </a:extLst>
          </p:cNvPr>
          <p:cNvSpPr txBox="1"/>
          <p:nvPr/>
        </p:nvSpPr>
        <p:spPr>
          <a:xfrm>
            <a:off x="10386555" y="1038751"/>
            <a:ext cx="731520" cy="261610"/>
          </a:xfrm>
          <a:prstGeom prst="rect">
            <a:avLst/>
          </a:prstGeom>
          <a:solidFill>
            <a:srgbClr val="7030A0">
              <a:alpha val="2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100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90B6BAE-36A2-A73A-B21F-CE7BF2866940}"/>
              </a:ext>
            </a:extLst>
          </p:cNvPr>
          <p:cNvGrpSpPr/>
          <p:nvPr/>
        </p:nvGrpSpPr>
        <p:grpSpPr>
          <a:xfrm>
            <a:off x="8503090" y="5507995"/>
            <a:ext cx="3553240" cy="1192210"/>
            <a:chOff x="8503090" y="5507995"/>
            <a:chExt cx="3553240" cy="1192210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7B195FD-0D8E-C303-BB66-DF06595CB42A}"/>
                </a:ext>
              </a:extLst>
            </p:cNvPr>
            <p:cNvSpPr txBox="1"/>
            <p:nvPr/>
          </p:nvSpPr>
          <p:spPr>
            <a:xfrm>
              <a:off x="8503090" y="6051167"/>
              <a:ext cx="73152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6A9C043-EBF9-2206-43A2-B2B220A5C0B7}"/>
                </a:ext>
              </a:extLst>
            </p:cNvPr>
            <p:cNvSpPr txBox="1"/>
            <p:nvPr/>
          </p:nvSpPr>
          <p:spPr>
            <a:xfrm>
              <a:off x="9237017" y="6053874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FE21DF-8113-115D-E3C3-C7C983B13A44}"/>
                </a:ext>
              </a:extLst>
            </p:cNvPr>
            <p:cNvSpPr txBox="1"/>
            <p:nvPr/>
          </p:nvSpPr>
          <p:spPr>
            <a:xfrm>
              <a:off x="9651202" y="6122057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same as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D747620-39B7-7935-3A5E-CAC3855A5569}"/>
                </a:ext>
              </a:extLst>
            </p:cNvPr>
            <p:cNvSpPr txBox="1"/>
            <p:nvPr/>
          </p:nvSpPr>
          <p:spPr>
            <a:xfrm>
              <a:off x="10958870" y="5507995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Pat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D2F684-A092-37B3-2C93-B9D3BCDE2D83}"/>
                </a:ext>
              </a:extLst>
            </p:cNvPr>
            <p:cNvSpPr txBox="1"/>
            <p:nvPr/>
          </p:nvSpPr>
          <p:spPr>
            <a:xfrm>
              <a:off x="10965035" y="5959516"/>
              <a:ext cx="731520" cy="261610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1100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2954DEC-8414-3F38-249F-D59BAC0A2E05}"/>
                </a:ext>
              </a:extLst>
            </p:cNvPr>
            <p:cNvCxnSpPr>
              <a:cxnSpLocks/>
              <a:endCxn id="104" idx="2"/>
            </p:cNvCxnSpPr>
            <p:nvPr/>
          </p:nvCxnSpPr>
          <p:spPr bwMode="auto">
            <a:xfrm flipH="1" flipV="1">
              <a:off x="11324630" y="5877327"/>
              <a:ext cx="14449" cy="21299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F74592A-A9E0-1991-F396-553057A2F344}"/>
                </a:ext>
              </a:extLst>
            </p:cNvPr>
            <p:cNvSpPr txBox="1"/>
            <p:nvPr/>
          </p:nvSpPr>
          <p:spPr>
            <a:xfrm>
              <a:off x="10971483" y="6221933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1933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3AB469-7F22-12BF-52AF-59E455362154}"/>
                </a:ext>
              </a:extLst>
            </p:cNvPr>
            <p:cNvSpPr txBox="1"/>
            <p:nvPr/>
          </p:nvSpPr>
          <p:spPr>
            <a:xfrm>
              <a:off x="11690570" y="595554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99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F48F-C545-144E-92AE-83A43DAB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55263"/>
          </a:xfrm>
        </p:spPr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4F4A-00E1-E841-BC57-FE1F55D44F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187" y="428252"/>
            <a:ext cx="10594206" cy="323000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Hash table </a:t>
            </a:r>
            <a:r>
              <a:rPr lang="en-US" sz="2000" dirty="0"/>
              <a:t>is an array of </a:t>
            </a:r>
            <a:r>
              <a:rPr lang="en-US" sz="2000" dirty="0">
                <a:solidFill>
                  <a:srgbClr val="FF0000"/>
                </a:solidFill>
              </a:rPr>
              <a:t>pointers </a:t>
            </a:r>
            <a:r>
              <a:rPr lang="en-US" sz="2000" dirty="0">
                <a:solidFill>
                  <a:schemeClr val="tx2"/>
                </a:solidFill>
              </a:rPr>
              <a:t>to</a:t>
            </a:r>
            <a:r>
              <a:rPr lang="en-US" sz="2000" dirty="0">
                <a:solidFill>
                  <a:schemeClr val="accent1"/>
                </a:solidFill>
              </a:rPr>
              <a:t> the head of different linked lists (called </a:t>
            </a:r>
            <a:r>
              <a:rPr lang="en-US" sz="2000" dirty="0">
                <a:solidFill>
                  <a:srgbClr val="2C895B"/>
                </a:solidFill>
              </a:rPr>
              <a:t>hash chains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data item </a:t>
            </a:r>
            <a:r>
              <a:rPr lang="en-US" sz="2000" dirty="0">
                <a:solidFill>
                  <a:schemeClr val="accent1"/>
                </a:solidFill>
              </a:rPr>
              <a:t>must have a </a:t>
            </a:r>
            <a:r>
              <a:rPr lang="en-US" sz="2000" b="1" dirty="0">
                <a:solidFill>
                  <a:schemeClr val="accent1"/>
                </a:solidFill>
              </a:rPr>
              <a:t>unique key </a:t>
            </a:r>
            <a:r>
              <a:rPr lang="en-US" sz="2000" dirty="0">
                <a:solidFill>
                  <a:schemeClr val="accent1"/>
                </a:solidFill>
              </a:rPr>
              <a:t>that</a:t>
            </a:r>
            <a:r>
              <a:rPr lang="en-US" sz="2000" b="1" dirty="0">
                <a:solidFill>
                  <a:schemeClr val="accent1"/>
                </a:solidFill>
              </a:rPr>
              <a:t> identifies it (e.g., auto license plate)</a:t>
            </a:r>
          </a:p>
          <a:p>
            <a:pPr lvl="1"/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/>
              <a:t>is the </a:t>
            </a:r>
            <a:r>
              <a:rPr lang="en-US" altLang="en-US" sz="2000" b="1" i="1" dirty="0">
                <a:solidFill>
                  <a:srgbClr val="CC3300"/>
                </a:solidFill>
              </a:rPr>
              <a:t>hash value</a:t>
            </a:r>
            <a:r>
              <a:rPr lang="en-US" altLang="en-US" sz="2000" b="1" dirty="0"/>
              <a:t> </a:t>
            </a:r>
            <a:r>
              <a:rPr lang="en-US" altLang="en-US" sz="2000" dirty="0"/>
              <a:t>of key 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i="1" dirty="0"/>
              <a:t> to </a:t>
            </a:r>
            <a:r>
              <a:rPr lang="en-US" altLang="en-US" sz="2000" i="1" dirty="0">
                <a:solidFill>
                  <a:srgbClr val="2C895B"/>
                </a:solidFill>
              </a:rPr>
              <a:t>encode the </a:t>
            </a:r>
            <a:r>
              <a:rPr lang="en-US" altLang="en-US" sz="2000" i="1" dirty="0">
                <a:solidFill>
                  <a:srgbClr val="F3753F"/>
                </a:solidFill>
              </a:rPr>
              <a:t>key k</a:t>
            </a:r>
            <a:r>
              <a:rPr lang="en-US" altLang="en-US" sz="2000" i="1" dirty="0">
                <a:solidFill>
                  <a:srgbClr val="2C895B"/>
                </a:solidFill>
              </a:rPr>
              <a:t> into </a:t>
            </a:r>
            <a:r>
              <a:rPr lang="en-US" altLang="en-US" sz="2000" b="1" i="1" dirty="0">
                <a:solidFill>
                  <a:srgbClr val="2C895B"/>
                </a:solidFill>
              </a:rPr>
              <a:t>an integer</a:t>
            </a:r>
            <a:endParaRPr lang="en-US" sz="2000" b="1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C00000"/>
                </a:solidFill>
              </a:rPr>
              <a:t>Use the Hash value to </a:t>
            </a:r>
            <a:r>
              <a:rPr lang="en-US" sz="2000" dirty="0">
                <a:solidFill>
                  <a:schemeClr val="accent1"/>
                </a:solidFill>
              </a:rPr>
              <a:t>map to </a:t>
            </a:r>
            <a:r>
              <a:rPr lang="en-US" sz="2000" b="1" dirty="0">
                <a:solidFill>
                  <a:schemeClr val="accent1"/>
                </a:solidFill>
              </a:rPr>
              <a:t>one entry </a:t>
            </a:r>
            <a:r>
              <a:rPr lang="en-US" sz="2000" dirty="0">
                <a:solidFill>
                  <a:schemeClr val="accent1"/>
                </a:solidFill>
              </a:rPr>
              <a:t>in the hash table </a:t>
            </a:r>
            <a:r>
              <a:rPr lang="en-US" sz="2000" dirty="0">
                <a:solidFill>
                  <a:srgbClr val="0070C0"/>
                </a:solidFill>
              </a:rPr>
              <a:t>T[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] of size </a:t>
            </a:r>
            <a:r>
              <a:rPr lang="en-US" sz="2000" dirty="0">
                <a:solidFill>
                  <a:srgbClr val="7030A0"/>
                </a:solidFill>
              </a:rPr>
              <a:t>TABLESIZE</a:t>
            </a:r>
          </a:p>
          <a:p>
            <a:pPr lvl="1"/>
            <a:r>
              <a:rPr lang="en-US" altLang="en-US" sz="2000" dirty="0">
                <a:solidFill>
                  <a:srgbClr val="2C895B"/>
                </a:solidFill>
              </a:rPr>
              <a:t>Index</a:t>
            </a:r>
            <a:r>
              <a:rPr lang="en-US" altLang="en-US" sz="2000" dirty="0"/>
              <a:t> =  </a:t>
            </a:r>
            <a:r>
              <a:rPr lang="en-US" altLang="en-US" sz="2000" i="1" dirty="0">
                <a:solidFill>
                  <a:srgbClr val="0070C0"/>
                </a:solidFill>
              </a:rPr>
              <a:t>h</a:t>
            </a:r>
            <a:r>
              <a:rPr lang="en-US" altLang="en-US" sz="2000" dirty="0">
                <a:solidFill>
                  <a:srgbClr val="0070C0"/>
                </a:solidFill>
              </a:rPr>
              <a:t>(</a:t>
            </a:r>
            <a:r>
              <a:rPr lang="en-US" altLang="en-US" sz="2000" i="1" dirty="0">
                <a:solidFill>
                  <a:srgbClr val="F3753F"/>
                </a:solidFill>
              </a:rPr>
              <a:t>k</a:t>
            </a:r>
            <a:r>
              <a:rPr lang="en-US" altLang="en-US" sz="2000" dirty="0">
                <a:solidFill>
                  <a:srgbClr val="0070C0"/>
                </a:solidFill>
              </a:rPr>
              <a:t>)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7030A0"/>
                </a:solidFill>
              </a:rPr>
              <a:t>TABLESIZE</a:t>
            </a:r>
            <a:r>
              <a:rPr lang="en-US" altLang="en-US" sz="2000" dirty="0">
                <a:solidFill>
                  <a:srgbClr val="F3753F"/>
                </a:solidFill>
              </a:rPr>
              <a:t>   </a:t>
            </a:r>
            <a:r>
              <a:rPr lang="en-US" altLang="en-US" sz="2000" dirty="0">
                <a:solidFill>
                  <a:schemeClr val="tx2"/>
                </a:solidFill>
              </a:rPr>
              <a:t>(mod operator </a:t>
            </a:r>
            <a:r>
              <a:rPr lang="en-US" altLang="en-US" sz="2000" dirty="0">
                <a:solidFill>
                  <a:srgbClr val="C00000"/>
                </a:solidFill>
              </a:rPr>
              <a:t>%</a:t>
            </a:r>
            <a:r>
              <a:rPr lang="en-US" altLang="en-US" sz="2000" dirty="0">
                <a:solidFill>
                  <a:schemeClr val="tx2"/>
                </a:solidFill>
              </a:rPr>
              <a:t> maps a </a:t>
            </a:r>
            <a:r>
              <a:rPr lang="en-US" altLang="en-US" sz="2000" dirty="0">
                <a:solidFill>
                  <a:srgbClr val="F3753F"/>
                </a:solidFill>
              </a:rPr>
              <a:t>keys</a:t>
            </a:r>
            <a:r>
              <a:rPr lang="en-US" altLang="en-US" sz="2000" dirty="0">
                <a:solidFill>
                  <a:srgbClr val="2C895B"/>
                </a:solidFill>
              </a:rPr>
              <a:t> hash value </a:t>
            </a:r>
            <a:r>
              <a:rPr lang="en-US" altLang="en-US" sz="2000" dirty="0">
                <a:solidFill>
                  <a:schemeClr val="tx2"/>
                </a:solidFill>
              </a:rPr>
              <a:t>to </a:t>
            </a:r>
            <a:r>
              <a:rPr lang="en-US" altLang="en-US" sz="2000" dirty="0">
                <a:solidFill>
                  <a:schemeClr val="accent5"/>
                </a:solidFill>
              </a:rPr>
              <a:t>table index</a:t>
            </a:r>
            <a:r>
              <a:rPr lang="en-US" altLang="en-US" sz="2000" dirty="0">
                <a:solidFill>
                  <a:schemeClr val="tx2"/>
                </a:solidFill>
              </a:rPr>
              <a:t>)</a:t>
            </a:r>
          </a:p>
          <a:p>
            <a:r>
              <a:rPr lang="en-US" sz="2000" dirty="0">
                <a:solidFill>
                  <a:srgbClr val="F3753F"/>
                </a:solidFill>
              </a:rPr>
              <a:t>Keys</a:t>
            </a:r>
            <a:r>
              <a:rPr lang="en-US" sz="2000" dirty="0">
                <a:solidFill>
                  <a:schemeClr val="tx2"/>
                </a:solidFill>
              </a:rPr>
              <a:t> that </a:t>
            </a:r>
            <a:r>
              <a:rPr lang="en-US" sz="2000" dirty="0">
                <a:solidFill>
                  <a:srgbClr val="0070C0"/>
                </a:solidFill>
              </a:rPr>
              <a:t>hash to the same array </a:t>
            </a:r>
            <a:r>
              <a:rPr lang="en-US" sz="2000" dirty="0">
                <a:solidFill>
                  <a:schemeClr val="accent5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i="1" dirty="0">
                <a:solidFill>
                  <a:srgbClr val="2C895B"/>
                </a:solidFill>
              </a:rPr>
              <a:t>collide</a:t>
            </a:r>
            <a:r>
              <a:rPr lang="en-US" sz="2000" dirty="0">
                <a:solidFill>
                  <a:schemeClr val="tx2"/>
                </a:solidFill>
              </a:rPr>
              <a:t>) are </a:t>
            </a:r>
            <a:r>
              <a:rPr lang="en-US" sz="2000" dirty="0">
                <a:solidFill>
                  <a:srgbClr val="7030A0"/>
                </a:solidFill>
              </a:rPr>
              <a:t>put on a linked list</a:t>
            </a:r>
          </a:p>
          <a:p>
            <a:r>
              <a:rPr lang="en-US" sz="2200" dirty="0">
                <a:solidFill>
                  <a:schemeClr val="tx2"/>
                </a:solidFill>
              </a:rPr>
              <a:t>After hashing a </a:t>
            </a:r>
            <a:r>
              <a:rPr lang="en-US" sz="2200" dirty="0">
                <a:solidFill>
                  <a:srgbClr val="F3753F"/>
                </a:solidFill>
              </a:rPr>
              <a:t>key</a:t>
            </a:r>
            <a:r>
              <a:rPr lang="en-US" sz="2200" dirty="0">
                <a:solidFill>
                  <a:schemeClr val="tx2"/>
                </a:solidFill>
              </a:rPr>
              <a:t>, you then traverse the selected linked list to find the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1AB16-AEAB-F04E-BC00-F392A0CA624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0FFE19-C34A-7C9D-3E28-443D6547090B}"/>
              </a:ext>
            </a:extLst>
          </p:cNvPr>
          <p:cNvGrpSpPr/>
          <p:nvPr/>
        </p:nvGrpSpPr>
        <p:grpSpPr>
          <a:xfrm>
            <a:off x="104020" y="3921483"/>
            <a:ext cx="2671201" cy="2816518"/>
            <a:chOff x="104020" y="3921483"/>
            <a:chExt cx="2671201" cy="28165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50C764-8AD7-99A9-BD08-E7E2D9D9380F}"/>
                </a:ext>
              </a:extLst>
            </p:cNvPr>
            <p:cNvGrpSpPr/>
            <p:nvPr/>
          </p:nvGrpSpPr>
          <p:grpSpPr>
            <a:xfrm>
              <a:off x="1675534" y="3986336"/>
              <a:ext cx="1099687" cy="372039"/>
              <a:chOff x="6668065" y="4595428"/>
              <a:chExt cx="1099687" cy="3720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A9DD9-0F19-1518-B496-0FA82BDEBCC0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AE3228-B6AA-F2C7-3A81-F5ED9747FF5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C58684-343A-0DC4-C28C-DDD788FCD03F}"/>
                </a:ext>
              </a:extLst>
            </p:cNvPr>
            <p:cNvGrpSpPr/>
            <p:nvPr/>
          </p:nvGrpSpPr>
          <p:grpSpPr>
            <a:xfrm>
              <a:off x="1675534" y="4447397"/>
              <a:ext cx="1099687" cy="372039"/>
              <a:chOff x="6668065" y="4595428"/>
              <a:chExt cx="1099687" cy="3720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50DAA-CED4-9C0B-CB08-36CDBEFBC1D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6129C4-CD1A-BFAB-C102-21A2D7EE379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9809ED-C819-4794-E094-9EC084206E46}"/>
                </a:ext>
              </a:extLst>
            </p:cNvPr>
            <p:cNvGrpSpPr/>
            <p:nvPr/>
          </p:nvGrpSpPr>
          <p:grpSpPr>
            <a:xfrm>
              <a:off x="1666073" y="4938079"/>
              <a:ext cx="1099687" cy="372039"/>
              <a:chOff x="6668065" y="4595428"/>
              <a:chExt cx="1099687" cy="3720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759423-AD30-24F7-3779-AFB87AA769A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E7C4E66-A9C3-AA37-2310-7DB93B8014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6206FC6-B579-344B-759C-E4FF7CA3C968}"/>
                </a:ext>
              </a:extLst>
            </p:cNvPr>
            <p:cNvGrpSpPr/>
            <p:nvPr/>
          </p:nvGrpSpPr>
          <p:grpSpPr>
            <a:xfrm>
              <a:off x="1666073" y="5405144"/>
              <a:ext cx="1099687" cy="372039"/>
              <a:chOff x="6668065" y="4595428"/>
              <a:chExt cx="1099687" cy="3720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3685D6-9F8B-C8A8-ADF4-5EAD1E0B8CE6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0387B-9D0A-17DC-8DFF-281593D7B080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C5F6B-8287-5CF4-31B0-34DF1D4565B6}"/>
                </a:ext>
              </a:extLst>
            </p:cNvPr>
            <p:cNvGrpSpPr/>
            <p:nvPr/>
          </p:nvGrpSpPr>
          <p:grpSpPr>
            <a:xfrm>
              <a:off x="1675534" y="5879298"/>
              <a:ext cx="1099687" cy="372039"/>
              <a:chOff x="6668065" y="4595428"/>
              <a:chExt cx="1099687" cy="3720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E7357F-4579-B595-B123-AA537C69235C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9A0943-348A-1D3B-F690-35769022785C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37F91C-F2BE-4864-16B9-56EDA1E39EBB}"/>
                </a:ext>
              </a:extLst>
            </p:cNvPr>
            <p:cNvSpPr txBox="1"/>
            <p:nvPr/>
          </p:nvSpPr>
          <p:spPr>
            <a:xfrm>
              <a:off x="104020" y="4663069"/>
              <a:ext cx="1134017" cy="147732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Nodes with </a:t>
              </a:r>
              <a:r>
                <a:rPr lang="en-US" dirty="0">
                  <a:solidFill>
                    <a:srgbClr val="F3753F"/>
                  </a:solidFill>
                </a:rPr>
                <a:t>keys</a:t>
              </a:r>
              <a:r>
                <a:rPr lang="en-US" dirty="0"/>
                <a:t> to be put into the table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46494D9E-A336-FFB4-7E07-EDB3CCDD27B2}"/>
                </a:ext>
              </a:extLst>
            </p:cNvPr>
            <p:cNvSpPr/>
            <p:nvPr/>
          </p:nvSpPr>
          <p:spPr>
            <a:xfrm>
              <a:off x="1211780" y="3921483"/>
              <a:ext cx="435315" cy="2816518"/>
            </a:xfrm>
            <a:prstGeom prst="lef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7370204-1116-1952-8875-69CC3A443BC4}"/>
                </a:ext>
              </a:extLst>
            </p:cNvPr>
            <p:cNvGrpSpPr/>
            <p:nvPr/>
          </p:nvGrpSpPr>
          <p:grpSpPr>
            <a:xfrm>
              <a:off x="1675534" y="6331766"/>
              <a:ext cx="1099687" cy="372039"/>
              <a:chOff x="6668065" y="4595428"/>
              <a:chExt cx="1099687" cy="37203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B5EDA8-30B1-20D5-3FC7-EBD57D91F0C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99AC1EA-BFAE-AFDA-864B-C101DC95D12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9977F1-D294-3198-BF4D-E0A38C0AB439}"/>
              </a:ext>
            </a:extLst>
          </p:cNvPr>
          <p:cNvGrpSpPr/>
          <p:nvPr/>
        </p:nvGrpSpPr>
        <p:grpSpPr>
          <a:xfrm>
            <a:off x="2999944" y="3864228"/>
            <a:ext cx="4112493" cy="2852259"/>
            <a:chOff x="2999944" y="3864228"/>
            <a:chExt cx="4112493" cy="285225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A229E8-F138-5032-CF69-FBB80DA22A7E}"/>
                </a:ext>
              </a:extLst>
            </p:cNvPr>
            <p:cNvSpPr txBox="1"/>
            <p:nvPr/>
          </p:nvSpPr>
          <p:spPr>
            <a:xfrm>
              <a:off x="2999944" y="3864228"/>
              <a:ext cx="4112493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Using a Simple hash</a:t>
              </a:r>
            </a:p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h(k) = k // this is has value</a:t>
              </a:r>
            </a:p>
            <a:p>
              <a:pPr algn="ctr"/>
              <a:r>
                <a:rPr lang="en-US" sz="2000" dirty="0">
                  <a:solidFill>
                    <a:srgbClr val="0070C0"/>
                  </a:solidFill>
                </a:rPr>
                <a:t>index = k % size  // map to a chain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283C3F-6FE5-53EC-A661-D7434FF74345}"/>
                </a:ext>
              </a:extLst>
            </p:cNvPr>
            <p:cNvGrpSpPr/>
            <p:nvPr/>
          </p:nvGrpSpPr>
          <p:grpSpPr>
            <a:xfrm>
              <a:off x="3985592" y="5054518"/>
              <a:ext cx="1099687" cy="372039"/>
              <a:chOff x="6153783" y="4586742"/>
              <a:chExt cx="1099687" cy="372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AE4147-96F0-327C-B33D-DCA669400C0B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7AB5DE-B0B2-CD24-3EE8-8E14694C7193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D5D32-68E8-F7BE-9334-53E5978AE404}"/>
                </a:ext>
              </a:extLst>
            </p:cNvPr>
            <p:cNvSpPr txBox="1"/>
            <p:nvPr/>
          </p:nvSpPr>
          <p:spPr>
            <a:xfrm>
              <a:off x="3469984" y="5423850"/>
              <a:ext cx="3378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5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2  -&gt; T+2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714A14-4A6F-5418-0579-BF78CA4FBBE2}"/>
                </a:ext>
              </a:extLst>
            </p:cNvPr>
            <p:cNvGrpSpPr/>
            <p:nvPr/>
          </p:nvGrpSpPr>
          <p:grpSpPr>
            <a:xfrm>
              <a:off x="3962730" y="5947045"/>
              <a:ext cx="1099687" cy="372039"/>
              <a:chOff x="6153783" y="4586742"/>
              <a:chExt cx="1099687" cy="37203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BBAD9C-EA4B-6752-0262-25052CE7054C}"/>
                  </a:ext>
                </a:extLst>
              </p:cNvPr>
              <p:cNvSpPr txBox="1"/>
              <p:nvPr/>
            </p:nvSpPr>
            <p:spPr>
              <a:xfrm>
                <a:off x="6153783" y="4586742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3753F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149FB3-3464-CDB3-ECD5-CA1CB1DF77FA}"/>
                  </a:ext>
                </a:extLst>
              </p:cNvPr>
              <p:cNvSpPr txBox="1"/>
              <p:nvPr/>
            </p:nvSpPr>
            <p:spPr>
              <a:xfrm>
                <a:off x="6887710" y="4589449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0A1D3D-0CCC-3D55-7EC0-C78B158FEF77}"/>
                </a:ext>
              </a:extLst>
            </p:cNvPr>
            <p:cNvSpPr txBox="1"/>
            <p:nvPr/>
          </p:nvSpPr>
          <p:spPr>
            <a:xfrm>
              <a:off x="3447122" y="6316377"/>
              <a:ext cx="3307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index</a:t>
              </a:r>
              <a:r>
                <a:rPr lang="en-US" sz="2000" dirty="0"/>
                <a:t> = h(</a:t>
              </a:r>
              <a:r>
                <a:rPr lang="en-US" sz="2000" dirty="0">
                  <a:solidFill>
                    <a:srgbClr val="F3753F"/>
                  </a:solidFill>
                </a:rPr>
                <a:t>7</a:t>
              </a:r>
              <a:r>
                <a:rPr lang="en-US" sz="2000" dirty="0"/>
                <a:t>) % </a:t>
              </a:r>
              <a:r>
                <a:rPr lang="en-US" sz="2000" dirty="0">
                  <a:solidFill>
                    <a:srgbClr val="7030A0"/>
                  </a:solidFill>
                </a:rPr>
                <a:t>3</a:t>
              </a:r>
              <a:r>
                <a:rPr lang="en-US" sz="2000" dirty="0"/>
                <a:t> = </a:t>
              </a:r>
              <a:r>
                <a:rPr lang="en-US" sz="2000" dirty="0">
                  <a:solidFill>
                    <a:schemeClr val="accent5"/>
                  </a:solidFill>
                </a:rPr>
                <a:t>1 -&gt; T+1</a:t>
              </a:r>
            </a:p>
          </p:txBody>
        </p:sp>
        <p:sp>
          <p:nvSpPr>
            <p:cNvPr id="66" name="Right Arrow 65">
              <a:extLst>
                <a:ext uri="{FF2B5EF4-FFF2-40B4-BE49-F238E27FC236}">
                  <a16:creationId xmlns:a16="http://schemas.microsoft.com/office/drawing/2014/main" id="{0EF58973-EB25-412B-42D6-FC05122CF7B3}"/>
                </a:ext>
              </a:extLst>
            </p:cNvPr>
            <p:cNvSpPr/>
            <p:nvPr/>
          </p:nvSpPr>
          <p:spPr>
            <a:xfrm>
              <a:off x="3080084" y="5119643"/>
              <a:ext cx="490889" cy="3128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2166B6-3C98-D649-B6B4-C9866DC5BEF6}"/>
              </a:ext>
            </a:extLst>
          </p:cNvPr>
          <p:cNvGrpSpPr/>
          <p:nvPr/>
        </p:nvGrpSpPr>
        <p:grpSpPr>
          <a:xfrm>
            <a:off x="7425819" y="3995474"/>
            <a:ext cx="4587859" cy="2669064"/>
            <a:chOff x="7233762" y="3412943"/>
            <a:chExt cx="4587859" cy="26690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B327DC-6CF0-76ED-71B2-6287E51232F9}"/>
                </a:ext>
              </a:extLst>
            </p:cNvPr>
            <p:cNvSpPr txBox="1"/>
            <p:nvPr/>
          </p:nvSpPr>
          <p:spPr>
            <a:xfrm>
              <a:off x="8252768" y="4148291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2E31D3-9936-7CBD-2015-AA21D636ABC7}"/>
                </a:ext>
              </a:extLst>
            </p:cNvPr>
            <p:cNvSpPr txBox="1"/>
            <p:nvPr/>
          </p:nvSpPr>
          <p:spPr>
            <a:xfrm>
              <a:off x="8252768" y="4789345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3499C-CA5B-5F80-A478-0CF5468B398F}"/>
                </a:ext>
              </a:extLst>
            </p:cNvPr>
            <p:cNvSpPr txBox="1"/>
            <p:nvPr/>
          </p:nvSpPr>
          <p:spPr>
            <a:xfrm>
              <a:off x="8252768" y="5435676"/>
              <a:ext cx="365760" cy="646331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7F635F-153D-7F2C-0FA0-F8B1EC479B91}"/>
                </a:ext>
              </a:extLst>
            </p:cNvPr>
            <p:cNvSpPr txBox="1"/>
            <p:nvPr/>
          </p:nvSpPr>
          <p:spPr>
            <a:xfrm>
              <a:off x="7233762" y="3412943"/>
              <a:ext cx="45878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Hash Table T[3] of  </a:t>
              </a:r>
              <a:r>
                <a:rPr lang="en-US" dirty="0">
                  <a:solidFill>
                    <a:srgbClr val="FF0000"/>
                  </a:solidFill>
                </a:rPr>
                <a:t>linked list head pointers</a:t>
              </a:r>
            </a:p>
            <a:p>
              <a:r>
                <a:rPr lang="en-US" dirty="0">
                  <a:solidFill>
                    <a:srgbClr val="7030A0"/>
                  </a:solidFill>
                </a:rPr>
                <a:t>TABLESIZE = 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7C4AD-E715-7EE2-1466-4FE4A5DC95C3}"/>
                </a:ext>
              </a:extLst>
            </p:cNvPr>
            <p:cNvSpPr txBox="1"/>
            <p:nvPr/>
          </p:nvSpPr>
          <p:spPr>
            <a:xfrm>
              <a:off x="7233762" y="4308472"/>
              <a:ext cx="1297150" cy="16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*(T+2)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 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*(T+1)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*T     </a:t>
              </a:r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987234-FB4B-7FA4-194D-9BC73B23FE72}"/>
                </a:ext>
              </a:extLst>
            </p:cNvPr>
            <p:cNvGrpSpPr/>
            <p:nvPr/>
          </p:nvGrpSpPr>
          <p:grpSpPr>
            <a:xfrm>
              <a:off x="8943983" y="4249408"/>
              <a:ext cx="1099687" cy="372039"/>
              <a:chOff x="6668065" y="4595428"/>
              <a:chExt cx="1099687" cy="37203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BF9801-8CD6-FAD2-4C95-3CFFC18AE94B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528007-5671-F926-2223-6E837468571A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68B839-7A89-A242-51AB-BC9366D2FAD4}"/>
                </a:ext>
              </a:extLst>
            </p:cNvPr>
            <p:cNvGrpSpPr/>
            <p:nvPr/>
          </p:nvGrpSpPr>
          <p:grpSpPr>
            <a:xfrm>
              <a:off x="8901351" y="4917945"/>
              <a:ext cx="1099687" cy="372039"/>
              <a:chOff x="6668065" y="4595428"/>
              <a:chExt cx="1099687" cy="37203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2C3DD8-0810-3166-3FF6-945388C19319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E9E810-103E-841B-DBFA-C64D6ED3F97E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53680C-2250-BF85-A8A2-23F97E8581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20902" y="449866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B215CAD-91B3-F035-B69B-F6AAF3CD9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78270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8D9B7DF-1129-A2F6-44C5-337DAE167CF2}"/>
                </a:ext>
              </a:extLst>
            </p:cNvPr>
            <p:cNvGrpSpPr/>
            <p:nvPr/>
          </p:nvGrpSpPr>
          <p:grpSpPr>
            <a:xfrm>
              <a:off x="10293656" y="4917945"/>
              <a:ext cx="1099687" cy="372039"/>
              <a:chOff x="6668065" y="4595428"/>
              <a:chExt cx="1099687" cy="37203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8A8CDA4-D36A-01F6-708E-F5F87F6BE23F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A6C9E7-E052-CA24-0482-DEA2F6F16EF6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FD7DA9A-B84B-1C10-6945-59AF3DAC001F}"/>
                </a:ext>
              </a:extLst>
            </p:cNvPr>
            <p:cNvGrpSpPr/>
            <p:nvPr/>
          </p:nvGrpSpPr>
          <p:grpSpPr>
            <a:xfrm>
              <a:off x="8899257" y="5552821"/>
              <a:ext cx="1099687" cy="372039"/>
              <a:chOff x="6668065" y="4595428"/>
              <a:chExt cx="1099687" cy="37203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B821EC7-EE81-457C-38D0-9192E77A02C4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97F895-6E6C-C68D-F95B-23E93F28F3A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B9615E-2218-279C-EE6B-EF3CCF2BDA48}"/>
                </a:ext>
              </a:extLst>
            </p:cNvPr>
            <p:cNvGrpSpPr/>
            <p:nvPr/>
          </p:nvGrpSpPr>
          <p:grpSpPr>
            <a:xfrm>
              <a:off x="10268393" y="4257447"/>
              <a:ext cx="1099687" cy="372039"/>
              <a:chOff x="6668065" y="4595428"/>
              <a:chExt cx="1099687" cy="372039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FEB175D-35A2-E0C6-2D9C-0C383F666363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2DF967-77B9-BC68-758E-BD0CBB9A5C5D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6CA29A-DCDF-D06D-8205-B80ED6754B07}"/>
                </a:ext>
              </a:extLst>
            </p:cNvPr>
            <p:cNvGrpSpPr/>
            <p:nvPr/>
          </p:nvGrpSpPr>
          <p:grpSpPr>
            <a:xfrm>
              <a:off x="10284031" y="5585478"/>
              <a:ext cx="1099687" cy="372039"/>
              <a:chOff x="6668065" y="4595428"/>
              <a:chExt cx="1099687" cy="37203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1D644A-41D1-C290-689D-D5A7F11B54E1}"/>
                  </a:ext>
                </a:extLst>
              </p:cNvPr>
              <p:cNvSpPr txBox="1"/>
              <p:nvPr/>
            </p:nvSpPr>
            <p:spPr>
              <a:xfrm>
                <a:off x="6668065" y="4595428"/>
                <a:ext cx="73152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52CFEF-B17B-8CD6-7C37-9821B234AAC9}"/>
                  </a:ext>
                </a:extLst>
              </p:cNvPr>
              <p:cNvSpPr txBox="1"/>
              <p:nvPr/>
            </p:nvSpPr>
            <p:spPr>
              <a:xfrm>
                <a:off x="7401992" y="4598135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8A5EDE0-A293-8C51-F4DB-7B943FFED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99839" y="5780225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0F43B89-92AB-CAB2-7282-441318D3E8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5" y="443407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A7DBA39-5555-4725-5B75-8CD24A31C2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122702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5415E80-05A3-1D8A-83E0-1A41842C6F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876854" y="5770144"/>
              <a:ext cx="423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/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D577C1-8A54-C138-6D39-BB5FC5EBC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4249408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0000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/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9F2711E-024F-F3F8-CB99-088E7B6B6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9085" y="4934977"/>
                  <a:ext cx="3657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6667" r="-13333" b="-20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/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40F2521-63F3-DB92-0FD0-740ED91D7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176" y="557386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0000" b="-16129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07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52634</TotalTime>
  <Words>6832</Words>
  <Application>Microsoft Macintosh PowerPoint</Application>
  <PresentationFormat>Widescreen</PresentationFormat>
  <Paragraphs>1369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ＭＳ Ｐゴシック</vt:lpstr>
      <vt:lpstr>宋体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Wingdings</vt:lpstr>
      <vt:lpstr>Theme1</vt:lpstr>
      <vt:lpstr>PowerPoint Presentation</vt:lpstr>
      <vt:lpstr>PowerPoint Presentation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Finding A Node Containing a Specific Payload Value</vt:lpstr>
      <vt:lpstr>Deleting a Node in a Linked List</vt:lpstr>
      <vt:lpstr>Improving On Linked List Performance</vt:lpstr>
      <vt:lpstr>Hashing</vt:lpstr>
      <vt:lpstr>Hash Table With Collision Chaining (multiple linked lists)</vt:lpstr>
      <vt:lpstr>Simple 32-bit String Hash Function in C (djb2)</vt:lpstr>
      <vt:lpstr>Allocating the Hash Table (collision chain head pointers) Good use for calloc()</vt:lpstr>
      <vt:lpstr>Inserting Nodes into the Hash Table (at the end)</vt:lpstr>
      <vt:lpstr>"Dumping" the Hash Table (traversing all Nodes)</vt:lpstr>
      <vt:lpstr>Finding a Node with a Specific Payload Value</vt:lpstr>
      <vt:lpstr>Arm Core Floorplan</vt:lpstr>
      <vt:lpstr>32-Bit Arm - Registers</vt:lpstr>
      <vt:lpstr>Using Arm-32  Registers</vt:lpstr>
      <vt:lpstr>Assembly and Machine Code</vt:lpstr>
      <vt:lpstr>Anatomy of an Assembly instruction</vt:lpstr>
      <vt:lpstr>Meaning of an Instruction</vt:lpstr>
      <vt:lpstr>32-Bit Arm - Registers</vt:lpstr>
      <vt:lpstr>Program Execution: A Series of Instructions</vt:lpstr>
      <vt:lpstr>How to Access Memory?</vt:lpstr>
      <vt:lpstr>32-Bit Arm is a Load/Store Architecture</vt:lpstr>
      <vt:lpstr>Load/Store: Load</vt:lpstr>
      <vt:lpstr>Load/Store: Store</vt:lpstr>
      <vt:lpstr>Arm Register Summary</vt:lpstr>
      <vt:lpstr>AArch32 Instruction Categories</vt:lpstr>
      <vt:lpstr>First Look: Copying Values Between Registers - MOV</vt:lpstr>
      <vt:lpstr>mov – Copies Register Content between registers</vt:lpstr>
      <vt:lpstr>First Look: Add/Sub Registers</vt:lpstr>
      <vt:lpstr>add/sub – Add or Subtract two integers</vt:lpstr>
      <vt:lpstr>Writing a Sequence of Add &amp; Subtract Instructions</vt:lpstr>
      <vt:lpstr>Line Layout in an Arm Assembly Source</vt:lpstr>
      <vt:lpstr>Labels in Arm Assembly - 1</vt:lpstr>
      <vt:lpstr>Labels in Arm Assembly - 2</vt:lpstr>
      <vt:lpstr>Unconditional Branching –   Forces Execution to Continue at a Specified Label (goto)</vt:lpstr>
      <vt:lpstr>Examples of of Unconditional Branching</vt:lpstr>
      <vt:lpstr>Never Branch to the following instruction: It is not needed!</vt:lpstr>
      <vt:lpstr>Anatomy of a Conditional Branch: If statement</vt:lpstr>
      <vt:lpstr>cmp/cmm – Making Conditional Tests</vt:lpstr>
      <vt:lpstr>Quick Overview of the Condition Bits/Flags</vt:lpstr>
      <vt:lpstr>Conditional Tests: Implementing ARM Branch guards</vt:lpstr>
      <vt:lpstr>Branch and Loop Guard Strategy</vt:lpstr>
      <vt:lpstr>Program Flow:  Simple If statement, No Else</vt:lpstr>
      <vt:lpstr>Branch Guard "Adjustment" Table Preserving C Block Order In Assembly</vt:lpstr>
      <vt:lpstr>Arm Conditional Branching Simple IF no else</vt:lpstr>
      <vt:lpstr>If statement examples – Branch Around the True block!</vt:lpstr>
      <vt:lpstr>Branching Avoid: Spaghetti Code ("goto structure")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2579</cp:revision>
  <cp:lastPrinted>2024-05-02T18:23:40Z</cp:lastPrinted>
  <dcterms:created xsi:type="dcterms:W3CDTF">2018-10-05T16:35:28Z</dcterms:created>
  <dcterms:modified xsi:type="dcterms:W3CDTF">2024-05-07T17:06:10Z</dcterms:modified>
  <cp:category/>
</cp:coreProperties>
</file>